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307" r:id="rId3"/>
    <p:sldId id="7554" r:id="rId4"/>
    <p:sldId id="7555" r:id="rId5"/>
    <p:sldId id="7557" r:id="rId6"/>
    <p:sldId id="7556" r:id="rId7"/>
    <p:sldId id="7547" r:id="rId8"/>
    <p:sldId id="7544" r:id="rId9"/>
    <p:sldId id="7536" r:id="rId10"/>
    <p:sldId id="7548" r:id="rId11"/>
    <p:sldId id="7551" r:id="rId12"/>
    <p:sldId id="7545" r:id="rId13"/>
    <p:sldId id="7541" r:id="rId14"/>
    <p:sldId id="7542" r:id="rId15"/>
    <p:sldId id="7550" r:id="rId16"/>
    <p:sldId id="7553" r:id="rId17"/>
    <p:sldId id="7549" r:id="rId18"/>
    <p:sldId id="7552"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38" autoAdjust="0"/>
    <p:restoredTop sz="94660"/>
  </p:normalViewPr>
  <p:slideViewPr>
    <p:cSldViewPr snapToGrid="0">
      <p:cViewPr varScale="1">
        <p:scale>
          <a:sx n="85" d="100"/>
          <a:sy n="85" d="100"/>
        </p:scale>
        <p:origin x="318" y="108"/>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69203D-7443-4485-AF4F-220C0140128B}" type="datetimeFigureOut">
              <a:rPr lang="zh-CN" altLang="en-US" smtClean="0"/>
              <a:t>2019/6/3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6C7B4B-21DF-41BB-97D0-08EC4B8F2286}" type="slidenum">
              <a:rPr lang="zh-CN" altLang="en-US" smtClean="0"/>
              <a:t>‹#›</a:t>
            </a:fld>
            <a:endParaRPr lang="zh-CN" altLang="en-US"/>
          </a:p>
        </p:txBody>
      </p:sp>
    </p:spTree>
    <p:extLst>
      <p:ext uri="{BB962C8B-B14F-4D97-AF65-F5344CB8AC3E}">
        <p14:creationId xmlns:p14="http://schemas.microsoft.com/office/powerpoint/2010/main" val="3918300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pPr/>
              <a:t>2</a:t>
            </a:fld>
            <a:endParaRPr lang="zh-CN" altLang="en-US"/>
          </a:p>
        </p:txBody>
      </p:sp>
    </p:spTree>
    <p:extLst>
      <p:ext uri="{BB962C8B-B14F-4D97-AF65-F5344CB8AC3E}">
        <p14:creationId xmlns:p14="http://schemas.microsoft.com/office/powerpoint/2010/main" val="2254743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pPr/>
              <a:t>18</a:t>
            </a:fld>
            <a:endParaRPr lang="zh-CN" altLang="en-US"/>
          </a:p>
        </p:txBody>
      </p:sp>
    </p:spTree>
    <p:extLst>
      <p:ext uri="{BB962C8B-B14F-4D97-AF65-F5344CB8AC3E}">
        <p14:creationId xmlns:p14="http://schemas.microsoft.com/office/powerpoint/2010/main" val="2903593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pPr/>
              <a:t>3</a:t>
            </a:fld>
            <a:endParaRPr lang="zh-CN" altLang="en-US"/>
          </a:p>
        </p:txBody>
      </p:sp>
    </p:spTree>
    <p:extLst>
      <p:ext uri="{BB962C8B-B14F-4D97-AF65-F5344CB8AC3E}">
        <p14:creationId xmlns:p14="http://schemas.microsoft.com/office/powerpoint/2010/main" val="2904517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pPr/>
              <a:t>4</a:t>
            </a:fld>
            <a:endParaRPr lang="zh-CN" altLang="en-US"/>
          </a:p>
        </p:txBody>
      </p:sp>
    </p:spTree>
    <p:extLst>
      <p:ext uri="{BB962C8B-B14F-4D97-AF65-F5344CB8AC3E}">
        <p14:creationId xmlns:p14="http://schemas.microsoft.com/office/powerpoint/2010/main" val="1764694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pPr/>
              <a:t>5</a:t>
            </a:fld>
            <a:endParaRPr lang="zh-CN" altLang="en-US"/>
          </a:p>
        </p:txBody>
      </p:sp>
    </p:spTree>
    <p:extLst>
      <p:ext uri="{BB962C8B-B14F-4D97-AF65-F5344CB8AC3E}">
        <p14:creationId xmlns:p14="http://schemas.microsoft.com/office/powerpoint/2010/main" val="805489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pPr/>
              <a:t>6</a:t>
            </a:fld>
            <a:endParaRPr lang="zh-CN" altLang="en-US"/>
          </a:p>
        </p:txBody>
      </p:sp>
    </p:spTree>
    <p:extLst>
      <p:ext uri="{BB962C8B-B14F-4D97-AF65-F5344CB8AC3E}">
        <p14:creationId xmlns:p14="http://schemas.microsoft.com/office/powerpoint/2010/main" val="192411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pPr/>
              <a:t>7</a:t>
            </a:fld>
            <a:endParaRPr lang="zh-CN" altLang="en-US"/>
          </a:p>
        </p:txBody>
      </p:sp>
    </p:spTree>
    <p:extLst>
      <p:ext uri="{BB962C8B-B14F-4D97-AF65-F5344CB8AC3E}">
        <p14:creationId xmlns:p14="http://schemas.microsoft.com/office/powerpoint/2010/main" val="3272346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pPr/>
              <a:t>15</a:t>
            </a:fld>
            <a:endParaRPr lang="zh-CN" altLang="en-US"/>
          </a:p>
        </p:txBody>
      </p:sp>
    </p:spTree>
    <p:extLst>
      <p:ext uri="{BB962C8B-B14F-4D97-AF65-F5344CB8AC3E}">
        <p14:creationId xmlns:p14="http://schemas.microsoft.com/office/powerpoint/2010/main" val="343583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pPr/>
              <a:t>16</a:t>
            </a:fld>
            <a:endParaRPr lang="zh-CN" altLang="en-US"/>
          </a:p>
        </p:txBody>
      </p:sp>
    </p:spTree>
    <p:extLst>
      <p:ext uri="{BB962C8B-B14F-4D97-AF65-F5344CB8AC3E}">
        <p14:creationId xmlns:p14="http://schemas.microsoft.com/office/powerpoint/2010/main" val="348631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pPr/>
              <a:t>17</a:t>
            </a:fld>
            <a:endParaRPr lang="zh-CN" altLang="en-US"/>
          </a:p>
        </p:txBody>
      </p:sp>
    </p:spTree>
    <p:extLst>
      <p:ext uri="{BB962C8B-B14F-4D97-AF65-F5344CB8AC3E}">
        <p14:creationId xmlns:p14="http://schemas.microsoft.com/office/powerpoint/2010/main" val="929061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DC840F1-4B45-437D-AEE0-7F1AF6ACBCB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777F5488-E277-484F-8B40-B87F64573E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3F46987D-BFC6-4900-9EB8-ADC8582D16BC}"/>
              </a:ext>
            </a:extLst>
          </p:cNvPr>
          <p:cNvSpPr>
            <a:spLocks noGrp="1"/>
          </p:cNvSpPr>
          <p:nvPr>
            <p:ph type="dt" sz="half" idx="10"/>
          </p:nvPr>
        </p:nvSpPr>
        <p:spPr/>
        <p:txBody>
          <a:bodyPr/>
          <a:lstStyle/>
          <a:p>
            <a:fld id="{9A17ED29-C50C-4A0B-9FE8-88A2E7DE69BB}" type="datetimeFigureOut">
              <a:rPr lang="zh-CN" altLang="en-US" smtClean="0"/>
              <a:t>2019/6/3</a:t>
            </a:fld>
            <a:endParaRPr lang="zh-CN" altLang="en-US"/>
          </a:p>
        </p:txBody>
      </p:sp>
      <p:sp>
        <p:nvSpPr>
          <p:cNvPr id="5" name="页脚占位符 4">
            <a:extLst>
              <a:ext uri="{FF2B5EF4-FFF2-40B4-BE49-F238E27FC236}">
                <a16:creationId xmlns="" xmlns:a16="http://schemas.microsoft.com/office/drawing/2014/main" id="{142A09DA-DBA4-4A9C-9E68-3A1D7F85822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B04A5489-0A32-4AF1-B25A-65E90CC247EF}"/>
              </a:ext>
            </a:extLst>
          </p:cNvPr>
          <p:cNvSpPr>
            <a:spLocks noGrp="1"/>
          </p:cNvSpPr>
          <p:nvPr>
            <p:ph type="sldNum" sz="quarter" idx="12"/>
          </p:nvPr>
        </p:nvSpPr>
        <p:spPr/>
        <p:txBody>
          <a:bodyPr/>
          <a:lstStyle/>
          <a:p>
            <a:fld id="{F10E7B6C-F8C8-4154-8F77-A7DE7DEEBD29}" type="slidenum">
              <a:rPr lang="zh-CN" altLang="en-US" smtClean="0"/>
              <a:t>‹#›</a:t>
            </a:fld>
            <a:endParaRPr lang="zh-CN" altLang="en-US"/>
          </a:p>
        </p:txBody>
      </p:sp>
    </p:spTree>
    <p:extLst>
      <p:ext uri="{BB962C8B-B14F-4D97-AF65-F5344CB8AC3E}">
        <p14:creationId xmlns:p14="http://schemas.microsoft.com/office/powerpoint/2010/main" val="294136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2143F50-8210-4E74-9733-CB6D7D8C674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88FB6BB3-71C8-428F-93DE-B64FD1F8621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C02610D7-81B0-474A-ADD7-19399882B61C}"/>
              </a:ext>
            </a:extLst>
          </p:cNvPr>
          <p:cNvSpPr>
            <a:spLocks noGrp="1"/>
          </p:cNvSpPr>
          <p:nvPr>
            <p:ph type="dt" sz="half" idx="10"/>
          </p:nvPr>
        </p:nvSpPr>
        <p:spPr/>
        <p:txBody>
          <a:bodyPr/>
          <a:lstStyle/>
          <a:p>
            <a:fld id="{9A17ED29-C50C-4A0B-9FE8-88A2E7DE69BB}" type="datetimeFigureOut">
              <a:rPr lang="zh-CN" altLang="en-US" smtClean="0"/>
              <a:t>2019/6/3</a:t>
            </a:fld>
            <a:endParaRPr lang="zh-CN" altLang="en-US"/>
          </a:p>
        </p:txBody>
      </p:sp>
      <p:sp>
        <p:nvSpPr>
          <p:cNvPr id="5" name="页脚占位符 4">
            <a:extLst>
              <a:ext uri="{FF2B5EF4-FFF2-40B4-BE49-F238E27FC236}">
                <a16:creationId xmlns="" xmlns:a16="http://schemas.microsoft.com/office/drawing/2014/main" id="{8DD5618C-9FDD-4119-896B-00E69C6B67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61B23392-FBC4-405A-B684-AC1AEB5C8AAE}"/>
              </a:ext>
            </a:extLst>
          </p:cNvPr>
          <p:cNvSpPr>
            <a:spLocks noGrp="1"/>
          </p:cNvSpPr>
          <p:nvPr>
            <p:ph type="sldNum" sz="quarter" idx="12"/>
          </p:nvPr>
        </p:nvSpPr>
        <p:spPr/>
        <p:txBody>
          <a:bodyPr/>
          <a:lstStyle/>
          <a:p>
            <a:fld id="{F10E7B6C-F8C8-4154-8F77-A7DE7DEEBD29}" type="slidenum">
              <a:rPr lang="zh-CN" altLang="en-US" smtClean="0"/>
              <a:t>‹#›</a:t>
            </a:fld>
            <a:endParaRPr lang="zh-CN" altLang="en-US"/>
          </a:p>
        </p:txBody>
      </p:sp>
    </p:spTree>
    <p:extLst>
      <p:ext uri="{BB962C8B-B14F-4D97-AF65-F5344CB8AC3E}">
        <p14:creationId xmlns:p14="http://schemas.microsoft.com/office/powerpoint/2010/main" val="2420284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1D91A924-2034-4479-B451-DD7D05D4EA6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B47BCEC3-953E-46A0-BE9A-BE794670327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F51D17DA-DFD7-4040-9945-1ECB36F5C36C}"/>
              </a:ext>
            </a:extLst>
          </p:cNvPr>
          <p:cNvSpPr>
            <a:spLocks noGrp="1"/>
          </p:cNvSpPr>
          <p:nvPr>
            <p:ph type="dt" sz="half" idx="10"/>
          </p:nvPr>
        </p:nvSpPr>
        <p:spPr/>
        <p:txBody>
          <a:bodyPr/>
          <a:lstStyle/>
          <a:p>
            <a:fld id="{9A17ED29-C50C-4A0B-9FE8-88A2E7DE69BB}" type="datetimeFigureOut">
              <a:rPr lang="zh-CN" altLang="en-US" smtClean="0"/>
              <a:t>2019/6/3</a:t>
            </a:fld>
            <a:endParaRPr lang="zh-CN" altLang="en-US"/>
          </a:p>
        </p:txBody>
      </p:sp>
      <p:sp>
        <p:nvSpPr>
          <p:cNvPr id="5" name="页脚占位符 4">
            <a:extLst>
              <a:ext uri="{FF2B5EF4-FFF2-40B4-BE49-F238E27FC236}">
                <a16:creationId xmlns="" xmlns:a16="http://schemas.microsoft.com/office/drawing/2014/main" id="{B0ADFCCE-6C89-40F8-B1B9-873AAF526C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A16028E1-6296-4569-BA30-1FA0E2812542}"/>
              </a:ext>
            </a:extLst>
          </p:cNvPr>
          <p:cNvSpPr>
            <a:spLocks noGrp="1"/>
          </p:cNvSpPr>
          <p:nvPr>
            <p:ph type="sldNum" sz="quarter" idx="12"/>
          </p:nvPr>
        </p:nvSpPr>
        <p:spPr/>
        <p:txBody>
          <a:bodyPr/>
          <a:lstStyle/>
          <a:p>
            <a:fld id="{F10E7B6C-F8C8-4154-8F77-A7DE7DEEBD29}" type="slidenum">
              <a:rPr lang="zh-CN" altLang="en-US" smtClean="0"/>
              <a:t>‹#›</a:t>
            </a:fld>
            <a:endParaRPr lang="zh-CN" altLang="en-US"/>
          </a:p>
        </p:txBody>
      </p:sp>
    </p:spTree>
    <p:extLst>
      <p:ext uri="{BB962C8B-B14F-4D97-AF65-F5344CB8AC3E}">
        <p14:creationId xmlns:p14="http://schemas.microsoft.com/office/powerpoint/2010/main" val="3876693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B8850B8-243D-4228-BE91-426179DB1C4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9EE46B92-FDBE-4FB4-82CB-EB236D97D1B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420D126A-4040-4E0C-8361-1530DED0CCAE}"/>
              </a:ext>
            </a:extLst>
          </p:cNvPr>
          <p:cNvSpPr>
            <a:spLocks noGrp="1"/>
          </p:cNvSpPr>
          <p:nvPr>
            <p:ph type="dt" sz="half" idx="10"/>
          </p:nvPr>
        </p:nvSpPr>
        <p:spPr/>
        <p:txBody>
          <a:bodyPr/>
          <a:lstStyle/>
          <a:p>
            <a:fld id="{9A17ED29-C50C-4A0B-9FE8-88A2E7DE69BB}" type="datetimeFigureOut">
              <a:rPr lang="zh-CN" altLang="en-US" smtClean="0"/>
              <a:t>2019/6/3</a:t>
            </a:fld>
            <a:endParaRPr lang="zh-CN" altLang="en-US"/>
          </a:p>
        </p:txBody>
      </p:sp>
      <p:sp>
        <p:nvSpPr>
          <p:cNvPr id="5" name="页脚占位符 4">
            <a:extLst>
              <a:ext uri="{FF2B5EF4-FFF2-40B4-BE49-F238E27FC236}">
                <a16:creationId xmlns="" xmlns:a16="http://schemas.microsoft.com/office/drawing/2014/main" id="{2924CE5E-C021-44C7-BC33-78A32AF361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44DEB4B1-8C82-49BB-BE79-D1E7DEE0C94B}"/>
              </a:ext>
            </a:extLst>
          </p:cNvPr>
          <p:cNvSpPr>
            <a:spLocks noGrp="1"/>
          </p:cNvSpPr>
          <p:nvPr>
            <p:ph type="sldNum" sz="quarter" idx="12"/>
          </p:nvPr>
        </p:nvSpPr>
        <p:spPr/>
        <p:txBody>
          <a:bodyPr/>
          <a:lstStyle/>
          <a:p>
            <a:fld id="{F10E7B6C-F8C8-4154-8F77-A7DE7DEEBD29}" type="slidenum">
              <a:rPr lang="zh-CN" altLang="en-US" smtClean="0"/>
              <a:t>‹#›</a:t>
            </a:fld>
            <a:endParaRPr lang="zh-CN" altLang="en-US"/>
          </a:p>
        </p:txBody>
      </p:sp>
    </p:spTree>
    <p:extLst>
      <p:ext uri="{BB962C8B-B14F-4D97-AF65-F5344CB8AC3E}">
        <p14:creationId xmlns:p14="http://schemas.microsoft.com/office/powerpoint/2010/main" val="2826508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3BD303A-A785-4D9E-96D4-49BEC3697CB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51150010-3B2A-4620-83E0-8684F4A4B9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043C33F3-1740-4F96-B08B-844218CB07E4}"/>
              </a:ext>
            </a:extLst>
          </p:cNvPr>
          <p:cNvSpPr>
            <a:spLocks noGrp="1"/>
          </p:cNvSpPr>
          <p:nvPr>
            <p:ph type="dt" sz="half" idx="10"/>
          </p:nvPr>
        </p:nvSpPr>
        <p:spPr/>
        <p:txBody>
          <a:bodyPr/>
          <a:lstStyle/>
          <a:p>
            <a:fld id="{9A17ED29-C50C-4A0B-9FE8-88A2E7DE69BB}" type="datetimeFigureOut">
              <a:rPr lang="zh-CN" altLang="en-US" smtClean="0"/>
              <a:t>2019/6/3</a:t>
            </a:fld>
            <a:endParaRPr lang="zh-CN" altLang="en-US"/>
          </a:p>
        </p:txBody>
      </p:sp>
      <p:sp>
        <p:nvSpPr>
          <p:cNvPr id="5" name="页脚占位符 4">
            <a:extLst>
              <a:ext uri="{FF2B5EF4-FFF2-40B4-BE49-F238E27FC236}">
                <a16:creationId xmlns="" xmlns:a16="http://schemas.microsoft.com/office/drawing/2014/main" id="{B232C210-0795-4399-9C7F-FEAFD39B3C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8C2D5E3D-5F79-4249-B97E-791A7B9A60E5}"/>
              </a:ext>
            </a:extLst>
          </p:cNvPr>
          <p:cNvSpPr>
            <a:spLocks noGrp="1"/>
          </p:cNvSpPr>
          <p:nvPr>
            <p:ph type="sldNum" sz="quarter" idx="12"/>
          </p:nvPr>
        </p:nvSpPr>
        <p:spPr/>
        <p:txBody>
          <a:bodyPr/>
          <a:lstStyle/>
          <a:p>
            <a:fld id="{F10E7B6C-F8C8-4154-8F77-A7DE7DEEBD29}" type="slidenum">
              <a:rPr lang="zh-CN" altLang="en-US" smtClean="0"/>
              <a:t>‹#›</a:t>
            </a:fld>
            <a:endParaRPr lang="zh-CN" altLang="en-US"/>
          </a:p>
        </p:txBody>
      </p:sp>
    </p:spTree>
    <p:extLst>
      <p:ext uri="{BB962C8B-B14F-4D97-AF65-F5344CB8AC3E}">
        <p14:creationId xmlns:p14="http://schemas.microsoft.com/office/powerpoint/2010/main" val="1507540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F559A7D-60F4-45A0-BF8F-CC3FDF48B9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5F9FF41E-4399-4B5E-8640-C298CAEC03B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DA2F29EB-D201-4CC6-A3F5-4DD4713CC4B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79E6235D-815C-4DEB-9508-CDDBF0D5996F}"/>
              </a:ext>
            </a:extLst>
          </p:cNvPr>
          <p:cNvSpPr>
            <a:spLocks noGrp="1"/>
          </p:cNvSpPr>
          <p:nvPr>
            <p:ph type="dt" sz="half" idx="10"/>
          </p:nvPr>
        </p:nvSpPr>
        <p:spPr/>
        <p:txBody>
          <a:bodyPr/>
          <a:lstStyle/>
          <a:p>
            <a:fld id="{9A17ED29-C50C-4A0B-9FE8-88A2E7DE69BB}" type="datetimeFigureOut">
              <a:rPr lang="zh-CN" altLang="en-US" smtClean="0"/>
              <a:t>2019/6/3</a:t>
            </a:fld>
            <a:endParaRPr lang="zh-CN" altLang="en-US"/>
          </a:p>
        </p:txBody>
      </p:sp>
      <p:sp>
        <p:nvSpPr>
          <p:cNvPr id="6" name="页脚占位符 5">
            <a:extLst>
              <a:ext uri="{FF2B5EF4-FFF2-40B4-BE49-F238E27FC236}">
                <a16:creationId xmlns="" xmlns:a16="http://schemas.microsoft.com/office/drawing/2014/main" id="{28C78FE2-E34E-441F-A887-6977B43B5BC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80B07F64-D458-405B-ABE0-A1DFBFF6791D}"/>
              </a:ext>
            </a:extLst>
          </p:cNvPr>
          <p:cNvSpPr>
            <a:spLocks noGrp="1"/>
          </p:cNvSpPr>
          <p:nvPr>
            <p:ph type="sldNum" sz="quarter" idx="12"/>
          </p:nvPr>
        </p:nvSpPr>
        <p:spPr/>
        <p:txBody>
          <a:bodyPr/>
          <a:lstStyle/>
          <a:p>
            <a:fld id="{F10E7B6C-F8C8-4154-8F77-A7DE7DEEBD29}" type="slidenum">
              <a:rPr lang="zh-CN" altLang="en-US" smtClean="0"/>
              <a:t>‹#›</a:t>
            </a:fld>
            <a:endParaRPr lang="zh-CN" altLang="en-US"/>
          </a:p>
        </p:txBody>
      </p:sp>
    </p:spTree>
    <p:extLst>
      <p:ext uri="{BB962C8B-B14F-4D97-AF65-F5344CB8AC3E}">
        <p14:creationId xmlns:p14="http://schemas.microsoft.com/office/powerpoint/2010/main" val="3559089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B0ABA8F-7F18-43EB-8DF4-BF0888A1015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0A7BBDFE-E848-409C-9F34-F7E936364D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B1BAB5AB-F3FB-4EBD-80EE-6F5D64CE7F8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FEEC2ED8-A653-445B-8212-A150861F78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8D113051-9886-48F2-B6B3-441F429B07B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44FE77D6-683C-40A3-8B39-CDDF61142691}"/>
              </a:ext>
            </a:extLst>
          </p:cNvPr>
          <p:cNvSpPr>
            <a:spLocks noGrp="1"/>
          </p:cNvSpPr>
          <p:nvPr>
            <p:ph type="dt" sz="half" idx="10"/>
          </p:nvPr>
        </p:nvSpPr>
        <p:spPr/>
        <p:txBody>
          <a:bodyPr/>
          <a:lstStyle/>
          <a:p>
            <a:fld id="{9A17ED29-C50C-4A0B-9FE8-88A2E7DE69BB}" type="datetimeFigureOut">
              <a:rPr lang="zh-CN" altLang="en-US" smtClean="0"/>
              <a:t>2019/6/3</a:t>
            </a:fld>
            <a:endParaRPr lang="zh-CN" altLang="en-US"/>
          </a:p>
        </p:txBody>
      </p:sp>
      <p:sp>
        <p:nvSpPr>
          <p:cNvPr id="8" name="页脚占位符 7">
            <a:extLst>
              <a:ext uri="{FF2B5EF4-FFF2-40B4-BE49-F238E27FC236}">
                <a16:creationId xmlns="" xmlns:a16="http://schemas.microsoft.com/office/drawing/2014/main" id="{8820310B-3CC8-48DF-8C78-587D0EFFFB3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8E467B77-71FD-4600-95D0-80B0477C4444}"/>
              </a:ext>
            </a:extLst>
          </p:cNvPr>
          <p:cNvSpPr>
            <a:spLocks noGrp="1"/>
          </p:cNvSpPr>
          <p:nvPr>
            <p:ph type="sldNum" sz="quarter" idx="12"/>
          </p:nvPr>
        </p:nvSpPr>
        <p:spPr/>
        <p:txBody>
          <a:bodyPr/>
          <a:lstStyle/>
          <a:p>
            <a:fld id="{F10E7B6C-F8C8-4154-8F77-A7DE7DEEBD29}" type="slidenum">
              <a:rPr lang="zh-CN" altLang="en-US" smtClean="0"/>
              <a:t>‹#›</a:t>
            </a:fld>
            <a:endParaRPr lang="zh-CN" altLang="en-US"/>
          </a:p>
        </p:txBody>
      </p:sp>
    </p:spTree>
    <p:extLst>
      <p:ext uri="{BB962C8B-B14F-4D97-AF65-F5344CB8AC3E}">
        <p14:creationId xmlns:p14="http://schemas.microsoft.com/office/powerpoint/2010/main" val="1843554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D490343-0AA3-41AD-BA9B-607D96619D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4B72430C-98A3-497A-A52A-722DCA8C415A}"/>
              </a:ext>
            </a:extLst>
          </p:cNvPr>
          <p:cNvSpPr>
            <a:spLocks noGrp="1"/>
          </p:cNvSpPr>
          <p:nvPr>
            <p:ph type="dt" sz="half" idx="10"/>
          </p:nvPr>
        </p:nvSpPr>
        <p:spPr/>
        <p:txBody>
          <a:bodyPr/>
          <a:lstStyle/>
          <a:p>
            <a:fld id="{9A17ED29-C50C-4A0B-9FE8-88A2E7DE69BB}" type="datetimeFigureOut">
              <a:rPr lang="zh-CN" altLang="en-US" smtClean="0"/>
              <a:t>2019/6/3</a:t>
            </a:fld>
            <a:endParaRPr lang="zh-CN" altLang="en-US"/>
          </a:p>
        </p:txBody>
      </p:sp>
      <p:sp>
        <p:nvSpPr>
          <p:cNvPr id="4" name="页脚占位符 3">
            <a:extLst>
              <a:ext uri="{FF2B5EF4-FFF2-40B4-BE49-F238E27FC236}">
                <a16:creationId xmlns="" xmlns:a16="http://schemas.microsoft.com/office/drawing/2014/main" id="{B5EBC414-579D-4571-96D0-18E934A0433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2E9B13D2-3261-4137-8352-26C99EA8F2AA}"/>
              </a:ext>
            </a:extLst>
          </p:cNvPr>
          <p:cNvSpPr>
            <a:spLocks noGrp="1"/>
          </p:cNvSpPr>
          <p:nvPr>
            <p:ph type="sldNum" sz="quarter" idx="12"/>
          </p:nvPr>
        </p:nvSpPr>
        <p:spPr/>
        <p:txBody>
          <a:bodyPr/>
          <a:lstStyle/>
          <a:p>
            <a:fld id="{F10E7B6C-F8C8-4154-8F77-A7DE7DEEBD29}" type="slidenum">
              <a:rPr lang="zh-CN" altLang="en-US" smtClean="0"/>
              <a:t>‹#›</a:t>
            </a:fld>
            <a:endParaRPr lang="zh-CN" altLang="en-US"/>
          </a:p>
        </p:txBody>
      </p:sp>
    </p:spTree>
    <p:extLst>
      <p:ext uri="{BB962C8B-B14F-4D97-AF65-F5344CB8AC3E}">
        <p14:creationId xmlns:p14="http://schemas.microsoft.com/office/powerpoint/2010/main" val="985797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AD405C3F-7580-4B72-A2C7-144928155F70}"/>
              </a:ext>
            </a:extLst>
          </p:cNvPr>
          <p:cNvSpPr>
            <a:spLocks noGrp="1"/>
          </p:cNvSpPr>
          <p:nvPr>
            <p:ph type="dt" sz="half" idx="10"/>
          </p:nvPr>
        </p:nvSpPr>
        <p:spPr/>
        <p:txBody>
          <a:bodyPr/>
          <a:lstStyle/>
          <a:p>
            <a:fld id="{9A17ED29-C50C-4A0B-9FE8-88A2E7DE69BB}" type="datetimeFigureOut">
              <a:rPr lang="zh-CN" altLang="en-US" smtClean="0"/>
              <a:t>2019/6/3</a:t>
            </a:fld>
            <a:endParaRPr lang="zh-CN" altLang="en-US"/>
          </a:p>
        </p:txBody>
      </p:sp>
      <p:sp>
        <p:nvSpPr>
          <p:cNvPr id="3" name="页脚占位符 2">
            <a:extLst>
              <a:ext uri="{FF2B5EF4-FFF2-40B4-BE49-F238E27FC236}">
                <a16:creationId xmlns="" xmlns:a16="http://schemas.microsoft.com/office/drawing/2014/main" id="{34696820-685A-4135-95C4-33259EFCE71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06E68E8F-86A8-4157-AD43-F21F0514CA0D}"/>
              </a:ext>
            </a:extLst>
          </p:cNvPr>
          <p:cNvSpPr>
            <a:spLocks noGrp="1"/>
          </p:cNvSpPr>
          <p:nvPr>
            <p:ph type="sldNum" sz="quarter" idx="12"/>
          </p:nvPr>
        </p:nvSpPr>
        <p:spPr/>
        <p:txBody>
          <a:bodyPr/>
          <a:lstStyle/>
          <a:p>
            <a:fld id="{F10E7B6C-F8C8-4154-8F77-A7DE7DEEBD29}" type="slidenum">
              <a:rPr lang="zh-CN" altLang="en-US" smtClean="0"/>
              <a:t>‹#›</a:t>
            </a:fld>
            <a:endParaRPr lang="zh-CN" altLang="en-US"/>
          </a:p>
        </p:txBody>
      </p:sp>
      <p:grpSp>
        <p:nvGrpSpPr>
          <p:cNvPr id="5" name="组合 4">
            <a:extLst>
              <a:ext uri="{FF2B5EF4-FFF2-40B4-BE49-F238E27FC236}">
                <a16:creationId xmlns="" xmlns:a16="http://schemas.microsoft.com/office/drawing/2014/main" id="{37E62637-31BC-46F9-88D0-BDE76EEA903B}"/>
              </a:ext>
            </a:extLst>
          </p:cNvPr>
          <p:cNvGrpSpPr/>
          <p:nvPr userDrawn="1"/>
        </p:nvGrpSpPr>
        <p:grpSpPr>
          <a:xfrm>
            <a:off x="212786" y="151103"/>
            <a:ext cx="5883214" cy="635316"/>
            <a:chOff x="1771081" y="-98892"/>
            <a:chExt cx="5883214" cy="635316"/>
          </a:xfrm>
        </p:grpSpPr>
        <p:sp>
          <p:nvSpPr>
            <p:cNvPr id="6" name="文本框 5">
              <a:extLst>
                <a:ext uri="{FF2B5EF4-FFF2-40B4-BE49-F238E27FC236}">
                  <a16:creationId xmlns="" xmlns:a16="http://schemas.microsoft.com/office/drawing/2014/main" id="{928692E8-CC0C-4E6A-9708-5B8831AF66E2}"/>
                </a:ext>
              </a:extLst>
            </p:cNvPr>
            <p:cNvSpPr txBox="1"/>
            <p:nvPr/>
          </p:nvSpPr>
          <p:spPr>
            <a:xfrm flipH="1">
              <a:off x="2795857" y="-98892"/>
              <a:ext cx="3668401" cy="584775"/>
            </a:xfrm>
            <a:prstGeom prst="rect">
              <a:avLst/>
            </a:prstGeom>
            <a:noFill/>
          </p:spPr>
          <p:txBody>
            <a:bodyPr wrap="square" rtlCol="0">
              <a:spAutoFit/>
            </a:bodyPr>
            <a:lstStyle/>
            <a:p>
              <a:pPr algn="dist"/>
              <a:r>
                <a:rPr lang="zh-CN" altLang="en-US" sz="3200" dirty="0">
                  <a:solidFill>
                    <a:srgbClr val="282425"/>
                  </a:solidFill>
                  <a:latin typeface="+mn-ea"/>
                  <a:ea typeface="+mn-ea"/>
                </a:rPr>
                <a:t>此处添加标题</a:t>
              </a:r>
            </a:p>
          </p:txBody>
        </p:sp>
        <p:grpSp>
          <p:nvGrpSpPr>
            <p:cNvPr id="7" name="组合 6">
              <a:extLst>
                <a:ext uri="{FF2B5EF4-FFF2-40B4-BE49-F238E27FC236}">
                  <a16:creationId xmlns="" xmlns:a16="http://schemas.microsoft.com/office/drawing/2014/main" id="{FF1E163B-E33A-4027-9B39-B4A8B2E5319D}"/>
                </a:ext>
              </a:extLst>
            </p:cNvPr>
            <p:cNvGrpSpPr/>
            <p:nvPr/>
          </p:nvGrpSpPr>
          <p:grpSpPr>
            <a:xfrm>
              <a:off x="1771081" y="77061"/>
              <a:ext cx="5883214" cy="459363"/>
              <a:chOff x="3128247" y="5228629"/>
              <a:chExt cx="5883214" cy="459363"/>
            </a:xfrm>
          </p:grpSpPr>
          <p:sp>
            <p:nvSpPr>
              <p:cNvPr id="8" name="Freeform 34">
                <a:extLst>
                  <a:ext uri="{FF2B5EF4-FFF2-40B4-BE49-F238E27FC236}">
                    <a16:creationId xmlns="" xmlns:a16="http://schemas.microsoft.com/office/drawing/2014/main" id="{7E672BD5-7801-48CE-82E6-CDE5E48C81AF}"/>
                  </a:ext>
                </a:extLst>
              </p:cNvPr>
              <p:cNvSpPr>
                <a:spLocks noEditPoints="1"/>
              </p:cNvSpPr>
              <p:nvPr/>
            </p:nvSpPr>
            <p:spPr bwMode="auto">
              <a:xfrm>
                <a:off x="8218067" y="522862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sz="1400" dirty="0"/>
              </a:p>
            </p:txBody>
          </p:sp>
          <p:sp>
            <p:nvSpPr>
              <p:cNvPr id="9" name="任意多边形 98">
                <a:extLst>
                  <a:ext uri="{FF2B5EF4-FFF2-40B4-BE49-F238E27FC236}">
                    <a16:creationId xmlns="" xmlns:a16="http://schemas.microsoft.com/office/drawing/2014/main" id="{66DCBBBF-1FE6-4149-AE8F-549EDED713F0}"/>
                  </a:ext>
                </a:extLst>
              </p:cNvPr>
              <p:cNvSpPr/>
              <p:nvPr/>
            </p:nvSpPr>
            <p:spPr>
              <a:xfrm>
                <a:off x="3832300" y="5257753"/>
                <a:ext cx="4403334"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 fmla="*/ 0 w 6766560"/>
                  <a:gd name="connsiteY0" fmla="*/ 75291 h 398381"/>
                  <a:gd name="connsiteX1" fmla="*/ 4369154 w 6766560"/>
                  <a:gd name="connsiteY1" fmla="*/ 18141 h 398381"/>
                  <a:gd name="connsiteX2" fmla="*/ 4023360 w 6766560"/>
                  <a:gd name="connsiteY2" fmla="*/ 395331 h 398381"/>
                  <a:gd name="connsiteX3" fmla="*/ 6766560 w 6766560"/>
                  <a:gd name="connsiteY3" fmla="*/ 166731 h 398381"/>
                  <a:gd name="connsiteX0" fmla="*/ 0 w 6766560"/>
                  <a:gd name="connsiteY0" fmla="*/ 71354 h 339035"/>
                  <a:gd name="connsiteX1" fmla="*/ 4369154 w 6766560"/>
                  <a:gd name="connsiteY1" fmla="*/ 14204 h 339035"/>
                  <a:gd name="connsiteX2" fmla="*/ 4351696 w 6766560"/>
                  <a:gd name="connsiteY2" fmla="*/ 334244 h 339035"/>
                  <a:gd name="connsiteX3" fmla="*/ 6766560 w 6766560"/>
                  <a:gd name="connsiteY3" fmla="*/ 162794 h 339035"/>
                  <a:gd name="connsiteX0" fmla="*/ 0 w 7194823"/>
                  <a:gd name="connsiteY0" fmla="*/ 71354 h 334304"/>
                  <a:gd name="connsiteX1" fmla="*/ 4369154 w 7194823"/>
                  <a:gd name="connsiteY1" fmla="*/ 14204 h 334304"/>
                  <a:gd name="connsiteX2" fmla="*/ 4351696 w 7194823"/>
                  <a:gd name="connsiteY2" fmla="*/ 334244 h 334304"/>
                  <a:gd name="connsiteX3" fmla="*/ 7194823 w 7194823"/>
                  <a:gd name="connsiteY3" fmla="*/ 37064 h 334304"/>
                  <a:gd name="connsiteX0" fmla="*/ 0 w 7194823"/>
                  <a:gd name="connsiteY0" fmla="*/ 72918 h 358721"/>
                  <a:gd name="connsiteX1" fmla="*/ 4369154 w 7194823"/>
                  <a:gd name="connsiteY1" fmla="*/ 15768 h 358721"/>
                  <a:gd name="connsiteX2" fmla="*/ 4051911 w 7194823"/>
                  <a:gd name="connsiteY2" fmla="*/ 358668 h 358721"/>
                  <a:gd name="connsiteX3" fmla="*/ 7194823 w 7194823"/>
                  <a:gd name="connsiteY3" fmla="*/ 38628 h 358721"/>
                  <a:gd name="connsiteX0" fmla="*/ 0 w 6454042"/>
                  <a:gd name="connsiteY0" fmla="*/ 72918 h 359955"/>
                  <a:gd name="connsiteX1" fmla="*/ 4369154 w 6454042"/>
                  <a:gd name="connsiteY1" fmla="*/ 15768 h 359955"/>
                  <a:gd name="connsiteX2" fmla="*/ 4051911 w 6454042"/>
                  <a:gd name="connsiteY2" fmla="*/ 358668 h 359955"/>
                  <a:gd name="connsiteX3" fmla="*/ 6454042 w 6454042"/>
                  <a:gd name="connsiteY3" fmla="*/ 112769 h 359955"/>
                  <a:gd name="connsiteX0" fmla="*/ 0 w 6454042"/>
                  <a:gd name="connsiteY0" fmla="*/ 62493 h 349247"/>
                  <a:gd name="connsiteX1" fmla="*/ 4122228 w 6454042"/>
                  <a:gd name="connsiteY1" fmla="*/ 17700 h 349247"/>
                  <a:gd name="connsiteX2" fmla="*/ 4051911 w 6454042"/>
                  <a:gd name="connsiteY2" fmla="*/ 348243 h 349247"/>
                  <a:gd name="connsiteX3" fmla="*/ 6454042 w 6454042"/>
                  <a:gd name="connsiteY3" fmla="*/ 102344 h 349247"/>
                  <a:gd name="connsiteX0" fmla="*/ 0 w 4341830"/>
                  <a:gd name="connsiteY0" fmla="*/ 62493 h 348243"/>
                  <a:gd name="connsiteX1" fmla="*/ 4122228 w 4341830"/>
                  <a:gd name="connsiteY1" fmla="*/ 17700 h 348243"/>
                  <a:gd name="connsiteX2" fmla="*/ 4051911 w 4341830"/>
                  <a:gd name="connsiteY2" fmla="*/ 348243 h 348243"/>
                  <a:gd name="connsiteX0" fmla="*/ 0 w 4122228"/>
                  <a:gd name="connsiteY0" fmla="*/ 62493 h 62493"/>
                  <a:gd name="connsiteX1" fmla="*/ 4122228 w 4122228"/>
                  <a:gd name="connsiteY1" fmla="*/ 17700 h 62493"/>
                  <a:gd name="connsiteX0" fmla="*/ 0 w 4122228"/>
                  <a:gd name="connsiteY0" fmla="*/ 44793 h 66159"/>
                  <a:gd name="connsiteX1" fmla="*/ 4122228 w 4122228"/>
                  <a:gd name="connsiteY1" fmla="*/ 0 h 66159"/>
                  <a:gd name="connsiteX0" fmla="*/ 0 w 4245691"/>
                  <a:gd name="connsiteY0" fmla="*/ 156004 h 156004"/>
                  <a:gd name="connsiteX1" fmla="*/ 4245691 w 4245691"/>
                  <a:gd name="connsiteY1" fmla="*/ 0 h 156004"/>
                  <a:gd name="connsiteX0" fmla="*/ 0 w 4245691"/>
                  <a:gd name="connsiteY0" fmla="*/ 156004 h 163985"/>
                  <a:gd name="connsiteX1" fmla="*/ 4245691 w 4245691"/>
                  <a:gd name="connsiteY1" fmla="*/ 0 h 163985"/>
                  <a:gd name="connsiteX0" fmla="*/ 0 w 5449458"/>
                  <a:gd name="connsiteY0" fmla="*/ 143648 h 143648"/>
                  <a:gd name="connsiteX1" fmla="*/ 5449458 w 5449458"/>
                  <a:gd name="connsiteY1" fmla="*/ 0 h 143648"/>
                  <a:gd name="connsiteX0" fmla="*/ 0 w 5449458"/>
                  <a:gd name="connsiteY0" fmla="*/ 143648 h 260913"/>
                  <a:gd name="connsiteX1" fmla="*/ 1990356 w 5449458"/>
                  <a:gd name="connsiteY1" fmla="*/ 260339 h 260913"/>
                  <a:gd name="connsiteX2" fmla="*/ 5449458 w 5449458"/>
                  <a:gd name="connsiteY2" fmla="*/ 0 h 260913"/>
                  <a:gd name="connsiteX0" fmla="*/ 0 w 4693246"/>
                  <a:gd name="connsiteY0" fmla="*/ 169 h 463018"/>
                  <a:gd name="connsiteX1" fmla="*/ 1234144 w 4693246"/>
                  <a:gd name="connsiteY1" fmla="*/ 462849 h 463018"/>
                  <a:gd name="connsiteX2" fmla="*/ 4693246 w 4693246"/>
                  <a:gd name="connsiteY2" fmla="*/ 202510 h 463018"/>
                  <a:gd name="connsiteX0" fmla="*/ 153395 w 4846641"/>
                  <a:gd name="connsiteY0" fmla="*/ 0 h 462988"/>
                  <a:gd name="connsiteX1" fmla="*/ 1387539 w 4846641"/>
                  <a:gd name="connsiteY1" fmla="*/ 462680 h 462988"/>
                  <a:gd name="connsiteX2" fmla="*/ 4846641 w 4846641"/>
                  <a:gd name="connsiteY2" fmla="*/ 202341 h 462988"/>
                  <a:gd name="connsiteX0" fmla="*/ 212160 w 4457851"/>
                  <a:gd name="connsiteY0" fmla="*/ 0 h 462988"/>
                  <a:gd name="connsiteX1" fmla="*/ 998749 w 4457851"/>
                  <a:gd name="connsiteY1" fmla="*/ 462680 h 462988"/>
                  <a:gd name="connsiteX2" fmla="*/ 4457851 w 4457851"/>
                  <a:gd name="connsiteY2" fmla="*/ 202341 h 462988"/>
                  <a:gd name="connsiteX0" fmla="*/ 238795 w 4484486"/>
                  <a:gd name="connsiteY0" fmla="*/ 0 h 462868"/>
                  <a:gd name="connsiteX1" fmla="*/ 1025384 w 4484486"/>
                  <a:gd name="connsiteY1" fmla="*/ 462680 h 462868"/>
                  <a:gd name="connsiteX2" fmla="*/ 4484486 w 4484486"/>
                  <a:gd name="connsiteY2" fmla="*/ 202341 h 462868"/>
                  <a:gd name="connsiteX0" fmla="*/ 410770 w 4656461"/>
                  <a:gd name="connsiteY0" fmla="*/ 0 h 425815"/>
                  <a:gd name="connsiteX1" fmla="*/ 595476 w 4656461"/>
                  <a:gd name="connsiteY1" fmla="*/ 425610 h 425815"/>
                  <a:gd name="connsiteX2" fmla="*/ 4656461 w 4656461"/>
                  <a:gd name="connsiteY2" fmla="*/ 202341 h 425815"/>
                  <a:gd name="connsiteX0" fmla="*/ 410770 w 4656461"/>
                  <a:gd name="connsiteY0" fmla="*/ 0 h 364069"/>
                  <a:gd name="connsiteX1" fmla="*/ 595476 w 4656461"/>
                  <a:gd name="connsiteY1" fmla="*/ 363827 h 364069"/>
                  <a:gd name="connsiteX2" fmla="*/ 4656461 w 4656461"/>
                  <a:gd name="connsiteY2" fmla="*/ 202341 h 364069"/>
                  <a:gd name="connsiteX0" fmla="*/ 558636 w 4511100"/>
                  <a:gd name="connsiteY0" fmla="*/ 0 h 388767"/>
                  <a:gd name="connsiteX1" fmla="*/ 450115 w 4511100"/>
                  <a:gd name="connsiteY1" fmla="*/ 388541 h 388767"/>
                  <a:gd name="connsiteX2" fmla="*/ 4511100 w 4511100"/>
                  <a:gd name="connsiteY2" fmla="*/ 227055 h 388767"/>
                  <a:gd name="connsiteX0" fmla="*/ 445007 w 4613533"/>
                  <a:gd name="connsiteY0" fmla="*/ 0 h 413467"/>
                  <a:gd name="connsiteX1" fmla="*/ 552548 w 4613533"/>
                  <a:gd name="connsiteY1" fmla="*/ 413255 h 413467"/>
                  <a:gd name="connsiteX2" fmla="*/ 4613533 w 4613533"/>
                  <a:gd name="connsiteY2" fmla="*/ 251769 h 413467"/>
                  <a:gd name="connsiteX0" fmla="*/ 437894 w 4606420"/>
                  <a:gd name="connsiteY0" fmla="*/ 0 h 351722"/>
                  <a:gd name="connsiteX1" fmla="*/ 560868 w 4606420"/>
                  <a:gd name="connsiteY1" fmla="*/ 351471 h 351722"/>
                  <a:gd name="connsiteX2" fmla="*/ 4606420 w 4606420"/>
                  <a:gd name="connsiteY2" fmla="*/ 251769 h 351722"/>
                  <a:gd name="connsiteX0" fmla="*/ 424068 w 4592594"/>
                  <a:gd name="connsiteY0" fmla="*/ 0 h 401116"/>
                  <a:gd name="connsiteX1" fmla="*/ 577907 w 4592594"/>
                  <a:gd name="connsiteY1" fmla="*/ 400898 h 401116"/>
                  <a:gd name="connsiteX2" fmla="*/ 4592594 w 4592594"/>
                  <a:gd name="connsiteY2" fmla="*/ 251769 h 401116"/>
                  <a:gd name="connsiteX0" fmla="*/ 424068 w 4592594"/>
                  <a:gd name="connsiteY0" fmla="*/ 0 h 401116"/>
                  <a:gd name="connsiteX1" fmla="*/ 577907 w 4592594"/>
                  <a:gd name="connsiteY1" fmla="*/ 400898 h 401116"/>
                  <a:gd name="connsiteX2" fmla="*/ 4592594 w 4592594"/>
                  <a:gd name="connsiteY2" fmla="*/ 338266 h 401116"/>
                  <a:gd name="connsiteX0" fmla="*/ 391353 w 4638179"/>
                  <a:gd name="connsiteY0" fmla="*/ 0 h 401116"/>
                  <a:gd name="connsiteX1" fmla="*/ 623492 w 4638179"/>
                  <a:gd name="connsiteY1" fmla="*/ 400898 h 401116"/>
                  <a:gd name="connsiteX2" fmla="*/ 4638179 w 4638179"/>
                  <a:gd name="connsiteY2" fmla="*/ 338266 h 401116"/>
                  <a:gd name="connsiteX0" fmla="*/ 391353 w 4904398"/>
                  <a:gd name="connsiteY0" fmla="*/ 0 h 401116"/>
                  <a:gd name="connsiteX1" fmla="*/ 623492 w 4904398"/>
                  <a:gd name="connsiteY1" fmla="*/ 400898 h 401116"/>
                  <a:gd name="connsiteX2" fmla="*/ 4904398 w 4904398"/>
                  <a:gd name="connsiteY2" fmla="*/ 322224 h 401116"/>
                </a:gdLst>
                <a:ahLst/>
                <a:cxnLst>
                  <a:cxn ang="0">
                    <a:pos x="connsiteX0" y="connsiteY0"/>
                  </a:cxn>
                  <a:cxn ang="0">
                    <a:pos x="connsiteX1" y="connsiteY1"/>
                  </a:cxn>
                  <a:cxn ang="0">
                    <a:pos x="connsiteX2" y="connsiteY2"/>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 name="任意多边形 99">
                <a:extLst>
                  <a:ext uri="{FF2B5EF4-FFF2-40B4-BE49-F238E27FC236}">
                    <a16:creationId xmlns="" xmlns:a16="http://schemas.microsoft.com/office/drawing/2014/main" id="{F3D3B1F0-6B3E-498B-AE49-077AC4B3A578}"/>
                  </a:ext>
                </a:extLst>
              </p:cNvPr>
              <p:cNvSpPr/>
              <p:nvPr/>
            </p:nvSpPr>
            <p:spPr>
              <a:xfrm>
                <a:off x="3128247" y="5286875"/>
                <a:ext cx="988875" cy="401117"/>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 fmla="*/ 754492 w 754492"/>
                  <a:gd name="connsiteY0" fmla="*/ 358346 h 392510"/>
                  <a:gd name="connsiteX1" fmla="*/ 730 w 754492"/>
                  <a:gd name="connsiteY1" fmla="*/ 358346 h 392510"/>
                  <a:gd name="connsiteX2" fmla="*/ 618568 w 754492"/>
                  <a:gd name="connsiteY2" fmla="*/ 0 h 392510"/>
                  <a:gd name="connsiteX0" fmla="*/ 1458409 w 1458409"/>
                  <a:gd name="connsiteY0" fmla="*/ 358346 h 379568"/>
                  <a:gd name="connsiteX1" fmla="*/ 312 w 1458409"/>
                  <a:gd name="connsiteY1" fmla="*/ 333633 h 379568"/>
                  <a:gd name="connsiteX2" fmla="*/ 1322485 w 1458409"/>
                  <a:gd name="connsiteY2" fmla="*/ 0 h 379568"/>
                  <a:gd name="connsiteX0" fmla="*/ 1483885 w 1483885"/>
                  <a:gd name="connsiteY0" fmla="*/ 457200 h 484234"/>
                  <a:gd name="connsiteX1" fmla="*/ 25788 w 1483885"/>
                  <a:gd name="connsiteY1" fmla="*/ 432487 h 484234"/>
                  <a:gd name="connsiteX2" fmla="*/ 569485 w 1483885"/>
                  <a:gd name="connsiteY2" fmla="*/ 0 h 484234"/>
                  <a:gd name="connsiteX0" fmla="*/ 1475175 w 1475175"/>
                  <a:gd name="connsiteY0" fmla="*/ 469557 h 497359"/>
                  <a:gd name="connsiteX1" fmla="*/ 17078 w 1475175"/>
                  <a:gd name="connsiteY1" fmla="*/ 444844 h 497359"/>
                  <a:gd name="connsiteX2" fmla="*/ 684342 w 1475175"/>
                  <a:gd name="connsiteY2" fmla="*/ 0 h 497359"/>
                  <a:gd name="connsiteX0" fmla="*/ 1482176 w 1482176"/>
                  <a:gd name="connsiteY0" fmla="*/ 469557 h 497359"/>
                  <a:gd name="connsiteX1" fmla="*/ 24079 w 1482176"/>
                  <a:gd name="connsiteY1" fmla="*/ 444844 h 497359"/>
                  <a:gd name="connsiteX2" fmla="*/ 691343 w 1482176"/>
                  <a:gd name="connsiteY2" fmla="*/ 0 h 497359"/>
                  <a:gd name="connsiteX0" fmla="*/ 1496003 w 1496003"/>
                  <a:gd name="connsiteY0" fmla="*/ 383060 h 405670"/>
                  <a:gd name="connsiteX1" fmla="*/ 37906 w 1496003"/>
                  <a:gd name="connsiteY1" fmla="*/ 358347 h 405670"/>
                  <a:gd name="connsiteX2" fmla="*/ 581603 w 1496003"/>
                  <a:gd name="connsiteY2" fmla="*/ 0 h 405670"/>
                  <a:gd name="connsiteX0" fmla="*/ 1498863 w 1498863"/>
                  <a:gd name="connsiteY0" fmla="*/ 383060 h 405670"/>
                  <a:gd name="connsiteX1" fmla="*/ 40766 w 1498863"/>
                  <a:gd name="connsiteY1" fmla="*/ 358347 h 405670"/>
                  <a:gd name="connsiteX2" fmla="*/ 584463 w 1498863"/>
                  <a:gd name="connsiteY2" fmla="*/ 0 h 405670"/>
                  <a:gd name="connsiteX0" fmla="*/ 1473706 w 1473706"/>
                  <a:gd name="connsiteY0" fmla="*/ 383060 h 440354"/>
                  <a:gd name="connsiteX1" fmla="*/ 15609 w 1473706"/>
                  <a:gd name="connsiteY1" fmla="*/ 358347 h 440354"/>
                  <a:gd name="connsiteX2" fmla="*/ 559306 w 1473706"/>
                  <a:gd name="connsiteY2" fmla="*/ 0 h 440354"/>
                  <a:gd name="connsiteX0" fmla="*/ 1682620 w 1682620"/>
                  <a:gd name="connsiteY0" fmla="*/ 383060 h 405670"/>
                  <a:gd name="connsiteX1" fmla="*/ 51528 w 1682620"/>
                  <a:gd name="connsiteY1" fmla="*/ 358347 h 405670"/>
                  <a:gd name="connsiteX2" fmla="*/ 595225 w 1682620"/>
                  <a:gd name="connsiteY2" fmla="*/ 0 h 405670"/>
                  <a:gd name="connsiteX0" fmla="*/ 1653020 w 1653020"/>
                  <a:gd name="connsiteY0" fmla="*/ 320540 h 339742"/>
                  <a:gd name="connsiteX1" fmla="*/ 21928 w 1653020"/>
                  <a:gd name="connsiteY1" fmla="*/ 295827 h 339742"/>
                  <a:gd name="connsiteX2" fmla="*/ 825980 w 1653020"/>
                  <a:gd name="connsiteY2" fmla="*/ 0 h 339742"/>
                  <a:gd name="connsiteX0" fmla="*/ 1717144 w 1717144"/>
                  <a:gd name="connsiteY0" fmla="*/ 381397 h 403200"/>
                  <a:gd name="connsiteX1" fmla="*/ 86052 w 1717144"/>
                  <a:gd name="connsiteY1" fmla="*/ 356684 h 403200"/>
                  <a:gd name="connsiteX2" fmla="*/ 296123 w 1717144"/>
                  <a:gd name="connsiteY2" fmla="*/ 12588 h 403200"/>
                  <a:gd name="connsiteX3" fmla="*/ 890104 w 1717144"/>
                  <a:gd name="connsiteY3" fmla="*/ 60857 h 403200"/>
                  <a:gd name="connsiteX0" fmla="*/ 1717144 w 1717144"/>
                  <a:gd name="connsiteY0" fmla="*/ 376649 h 398452"/>
                  <a:gd name="connsiteX1" fmla="*/ 86052 w 1717144"/>
                  <a:gd name="connsiteY1" fmla="*/ 351936 h 398452"/>
                  <a:gd name="connsiteX2" fmla="*/ 296123 w 1717144"/>
                  <a:gd name="connsiteY2" fmla="*/ 7840 h 398452"/>
                  <a:gd name="connsiteX3" fmla="*/ 651445 w 1717144"/>
                  <a:gd name="connsiteY3" fmla="*/ 143636 h 398452"/>
                  <a:gd name="connsiteX0" fmla="*/ 1717144 w 1717144"/>
                  <a:gd name="connsiteY0" fmla="*/ 384043 h 405846"/>
                  <a:gd name="connsiteX1" fmla="*/ 86052 w 1717144"/>
                  <a:gd name="connsiteY1" fmla="*/ 359330 h 405846"/>
                  <a:gd name="connsiteX2" fmla="*/ 296123 w 1717144"/>
                  <a:gd name="connsiteY2" fmla="*/ 15234 h 405846"/>
                  <a:gd name="connsiteX3" fmla="*/ 1237241 w 1717144"/>
                  <a:gd name="connsiteY3" fmla="*/ 38495 h 405846"/>
                  <a:gd name="connsiteX0" fmla="*/ 1717144 w 1717144"/>
                  <a:gd name="connsiteY0" fmla="*/ 377444 h 399247"/>
                  <a:gd name="connsiteX1" fmla="*/ 86052 w 1717144"/>
                  <a:gd name="connsiteY1" fmla="*/ 352731 h 399247"/>
                  <a:gd name="connsiteX2" fmla="*/ 296123 w 1717144"/>
                  <a:gd name="connsiteY2" fmla="*/ 8635 h 399247"/>
                  <a:gd name="connsiteX3" fmla="*/ 1237241 w 1717144"/>
                  <a:gd name="connsiteY3" fmla="*/ 31896 h 399247"/>
                  <a:gd name="connsiteX0" fmla="*/ 1717144 w 1717144"/>
                  <a:gd name="connsiteY0" fmla="*/ 416694 h 438497"/>
                  <a:gd name="connsiteX1" fmla="*/ 86052 w 1717144"/>
                  <a:gd name="connsiteY1" fmla="*/ 391981 h 438497"/>
                  <a:gd name="connsiteX2" fmla="*/ 296123 w 1717144"/>
                  <a:gd name="connsiteY2" fmla="*/ 47885 h 438497"/>
                  <a:gd name="connsiteX3" fmla="*/ 1237241 w 1717144"/>
                  <a:gd name="connsiteY3" fmla="*/ 71146 h 438497"/>
                  <a:gd name="connsiteX0" fmla="*/ 1717144 w 1717144"/>
                  <a:gd name="connsiteY0" fmla="*/ 385519 h 407322"/>
                  <a:gd name="connsiteX1" fmla="*/ 86052 w 1717144"/>
                  <a:gd name="connsiteY1" fmla="*/ 360806 h 407322"/>
                  <a:gd name="connsiteX2" fmla="*/ 296123 w 1717144"/>
                  <a:gd name="connsiteY2" fmla="*/ 16710 h 407322"/>
                  <a:gd name="connsiteX3" fmla="*/ 751724 w 1717144"/>
                  <a:gd name="connsiteY3" fmla="*/ 141722 h 407322"/>
                  <a:gd name="connsiteX0" fmla="*/ 1717144 w 1717144"/>
                  <a:gd name="connsiteY0" fmla="*/ 385132 h 406935"/>
                  <a:gd name="connsiteX1" fmla="*/ 86052 w 1717144"/>
                  <a:gd name="connsiteY1" fmla="*/ 360419 h 406935"/>
                  <a:gd name="connsiteX2" fmla="*/ 296123 w 1717144"/>
                  <a:gd name="connsiteY2" fmla="*/ 16323 h 406935"/>
                  <a:gd name="connsiteX3" fmla="*/ 751724 w 1717144"/>
                  <a:gd name="connsiteY3" fmla="*/ 141335 h 406935"/>
                  <a:gd name="connsiteX0" fmla="*/ 1717144 w 1717144"/>
                  <a:gd name="connsiteY0" fmla="*/ 402465 h 424268"/>
                  <a:gd name="connsiteX1" fmla="*/ 86052 w 1717144"/>
                  <a:gd name="connsiteY1" fmla="*/ 377752 h 424268"/>
                  <a:gd name="connsiteX2" fmla="*/ 296123 w 1717144"/>
                  <a:gd name="connsiteY2" fmla="*/ 33656 h 424268"/>
                  <a:gd name="connsiteX3" fmla="*/ 751724 w 1717144"/>
                  <a:gd name="connsiteY3" fmla="*/ 158668 h 424268"/>
                  <a:gd name="connsiteX0" fmla="*/ 1703068 w 1703068"/>
                  <a:gd name="connsiteY0" fmla="*/ 402465 h 433569"/>
                  <a:gd name="connsiteX1" fmla="*/ 71976 w 1703068"/>
                  <a:gd name="connsiteY1" fmla="*/ 377752 h 433569"/>
                  <a:gd name="connsiteX2" fmla="*/ 282047 w 1703068"/>
                  <a:gd name="connsiteY2" fmla="*/ 33656 h 433569"/>
                  <a:gd name="connsiteX3" fmla="*/ 737648 w 1703068"/>
                  <a:gd name="connsiteY3" fmla="*/ 158668 h 433569"/>
                  <a:gd name="connsiteX0" fmla="*/ 1703068 w 1703068"/>
                  <a:gd name="connsiteY0" fmla="*/ 402465 h 433569"/>
                  <a:gd name="connsiteX1" fmla="*/ 71976 w 1703068"/>
                  <a:gd name="connsiteY1" fmla="*/ 377752 h 433569"/>
                  <a:gd name="connsiteX2" fmla="*/ 282047 w 1703068"/>
                  <a:gd name="connsiteY2" fmla="*/ 33656 h 433569"/>
                  <a:gd name="connsiteX3" fmla="*/ 737648 w 1703068"/>
                  <a:gd name="connsiteY3" fmla="*/ 158668 h 433569"/>
                  <a:gd name="connsiteX0" fmla="*/ 1736283 w 1736283"/>
                  <a:gd name="connsiteY0" fmla="*/ 399831 h 421458"/>
                  <a:gd name="connsiteX1" fmla="*/ 105191 w 1736283"/>
                  <a:gd name="connsiteY1" fmla="*/ 375118 h 421458"/>
                  <a:gd name="connsiteX2" fmla="*/ 243539 w 1736283"/>
                  <a:gd name="connsiteY2" fmla="*/ 34201 h 421458"/>
                  <a:gd name="connsiteX3" fmla="*/ 770863 w 1736283"/>
                  <a:gd name="connsiteY3" fmla="*/ 156034 h 421458"/>
                </a:gdLst>
                <a:ahLst/>
                <a:cxnLst>
                  <a:cxn ang="0">
                    <a:pos x="connsiteX0" y="connsiteY0"/>
                  </a:cxn>
                  <a:cxn ang="0">
                    <a:pos x="connsiteX1" y="connsiteY1"/>
                  </a:cxn>
                  <a:cxn ang="0">
                    <a:pos x="connsiteX2" y="connsiteY2"/>
                  </a:cxn>
                  <a:cxn ang="0">
                    <a:pos x="connsiteX3" y="connsiteY3"/>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Tree>
    <p:extLst>
      <p:ext uri="{BB962C8B-B14F-4D97-AF65-F5344CB8AC3E}">
        <p14:creationId xmlns:p14="http://schemas.microsoft.com/office/powerpoint/2010/main" val="947993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D93EB02-547A-4DE5-BEAA-F53749DECA3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6B2BEEC2-8F06-458A-AEAC-2C11216854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381C03D0-E2F2-48A8-AC7F-E030426B15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1BA191DE-2852-417E-BCE1-CD27F2D9BE80}"/>
              </a:ext>
            </a:extLst>
          </p:cNvPr>
          <p:cNvSpPr>
            <a:spLocks noGrp="1"/>
          </p:cNvSpPr>
          <p:nvPr>
            <p:ph type="dt" sz="half" idx="10"/>
          </p:nvPr>
        </p:nvSpPr>
        <p:spPr/>
        <p:txBody>
          <a:bodyPr/>
          <a:lstStyle/>
          <a:p>
            <a:fld id="{9A17ED29-C50C-4A0B-9FE8-88A2E7DE69BB}" type="datetimeFigureOut">
              <a:rPr lang="zh-CN" altLang="en-US" smtClean="0"/>
              <a:t>2019/6/3</a:t>
            </a:fld>
            <a:endParaRPr lang="zh-CN" altLang="en-US"/>
          </a:p>
        </p:txBody>
      </p:sp>
      <p:sp>
        <p:nvSpPr>
          <p:cNvPr id="6" name="页脚占位符 5">
            <a:extLst>
              <a:ext uri="{FF2B5EF4-FFF2-40B4-BE49-F238E27FC236}">
                <a16:creationId xmlns="" xmlns:a16="http://schemas.microsoft.com/office/drawing/2014/main" id="{389C0252-C5DF-452B-B23C-7E36D60F344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48785284-3DA9-499F-A952-A4F16E115FC5}"/>
              </a:ext>
            </a:extLst>
          </p:cNvPr>
          <p:cNvSpPr>
            <a:spLocks noGrp="1"/>
          </p:cNvSpPr>
          <p:nvPr>
            <p:ph type="sldNum" sz="quarter" idx="12"/>
          </p:nvPr>
        </p:nvSpPr>
        <p:spPr/>
        <p:txBody>
          <a:bodyPr/>
          <a:lstStyle/>
          <a:p>
            <a:fld id="{F10E7B6C-F8C8-4154-8F77-A7DE7DEEBD29}" type="slidenum">
              <a:rPr lang="zh-CN" altLang="en-US" smtClean="0"/>
              <a:t>‹#›</a:t>
            </a:fld>
            <a:endParaRPr lang="zh-CN" altLang="en-US"/>
          </a:p>
        </p:txBody>
      </p:sp>
    </p:spTree>
    <p:extLst>
      <p:ext uri="{BB962C8B-B14F-4D97-AF65-F5344CB8AC3E}">
        <p14:creationId xmlns:p14="http://schemas.microsoft.com/office/powerpoint/2010/main" val="1906640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4D517-A3EE-4466-B14C-5AC531D2554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FCBB675A-71CB-4886-81AB-0EA50E7EA5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885F4C5F-2E3E-4CB4-8715-6FCE47B00C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8D18B950-C51F-4765-9EBF-79ABDFDC74C3}"/>
              </a:ext>
            </a:extLst>
          </p:cNvPr>
          <p:cNvSpPr>
            <a:spLocks noGrp="1"/>
          </p:cNvSpPr>
          <p:nvPr>
            <p:ph type="dt" sz="half" idx="10"/>
          </p:nvPr>
        </p:nvSpPr>
        <p:spPr/>
        <p:txBody>
          <a:bodyPr/>
          <a:lstStyle/>
          <a:p>
            <a:fld id="{9A17ED29-C50C-4A0B-9FE8-88A2E7DE69BB}" type="datetimeFigureOut">
              <a:rPr lang="zh-CN" altLang="en-US" smtClean="0"/>
              <a:t>2019/6/3</a:t>
            </a:fld>
            <a:endParaRPr lang="zh-CN" altLang="en-US"/>
          </a:p>
        </p:txBody>
      </p:sp>
      <p:sp>
        <p:nvSpPr>
          <p:cNvPr id="6" name="页脚占位符 5">
            <a:extLst>
              <a:ext uri="{FF2B5EF4-FFF2-40B4-BE49-F238E27FC236}">
                <a16:creationId xmlns="" xmlns:a16="http://schemas.microsoft.com/office/drawing/2014/main" id="{E3C22C3D-824B-47B3-B6F1-FB6316E7212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CC380B64-ED4F-4967-ACD7-2B7CBE0BE954}"/>
              </a:ext>
            </a:extLst>
          </p:cNvPr>
          <p:cNvSpPr>
            <a:spLocks noGrp="1"/>
          </p:cNvSpPr>
          <p:nvPr>
            <p:ph type="sldNum" sz="quarter" idx="12"/>
          </p:nvPr>
        </p:nvSpPr>
        <p:spPr/>
        <p:txBody>
          <a:bodyPr/>
          <a:lstStyle/>
          <a:p>
            <a:fld id="{F10E7B6C-F8C8-4154-8F77-A7DE7DEEBD29}" type="slidenum">
              <a:rPr lang="zh-CN" altLang="en-US" smtClean="0"/>
              <a:t>‹#›</a:t>
            </a:fld>
            <a:endParaRPr lang="zh-CN" altLang="en-US"/>
          </a:p>
        </p:txBody>
      </p:sp>
    </p:spTree>
    <p:extLst>
      <p:ext uri="{BB962C8B-B14F-4D97-AF65-F5344CB8AC3E}">
        <p14:creationId xmlns:p14="http://schemas.microsoft.com/office/powerpoint/2010/main" val="1708825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7882CAB0-3870-46E6-8713-BA9D68B94F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6A3CD54E-2877-48CC-8FD7-88BE81E725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88AD051E-64C5-4CF8-BCD8-825FDC8A0A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17ED29-C50C-4A0B-9FE8-88A2E7DE69BB}" type="datetimeFigureOut">
              <a:rPr lang="zh-CN" altLang="en-US" smtClean="0"/>
              <a:t>2019/6/3</a:t>
            </a:fld>
            <a:endParaRPr lang="zh-CN" altLang="en-US"/>
          </a:p>
        </p:txBody>
      </p:sp>
      <p:sp>
        <p:nvSpPr>
          <p:cNvPr id="5" name="页脚占位符 4">
            <a:extLst>
              <a:ext uri="{FF2B5EF4-FFF2-40B4-BE49-F238E27FC236}">
                <a16:creationId xmlns="" xmlns:a16="http://schemas.microsoft.com/office/drawing/2014/main" id="{55783940-BEA1-44B0-805A-CD3D6DC355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73C07432-0A12-40F4-A8D7-F7BBBA6DCB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E7B6C-F8C8-4154-8F77-A7DE7DEEBD29}" type="slidenum">
              <a:rPr lang="zh-CN" altLang="en-US" smtClean="0"/>
              <a:t>‹#›</a:t>
            </a:fld>
            <a:endParaRPr lang="zh-CN" altLang="en-US"/>
          </a:p>
        </p:txBody>
      </p:sp>
    </p:spTree>
    <p:extLst>
      <p:ext uri="{BB962C8B-B14F-4D97-AF65-F5344CB8AC3E}">
        <p14:creationId xmlns:p14="http://schemas.microsoft.com/office/powerpoint/2010/main" val="3174212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jpg"/><Relationship Id="rId7"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jp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6.jpeg"/><Relationship Id="rId10" Type="http://schemas.openxmlformats.org/officeDocument/2006/relationships/image" Target="../media/image49.png"/><Relationship Id="rId4" Type="http://schemas.openxmlformats.org/officeDocument/2006/relationships/image" Target="../media/image5.png"/><Relationship Id="rId9"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1.jpg"/><Relationship Id="rId5" Type="http://schemas.openxmlformats.org/officeDocument/2006/relationships/image" Target="../media/image6.jpe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6.jpe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文本框 5">
            <a:extLst>
              <a:ext uri="{FF2B5EF4-FFF2-40B4-BE49-F238E27FC236}">
                <a16:creationId xmlns="" xmlns:a16="http://schemas.microsoft.com/office/drawing/2014/main" id="{ECD6F2FA-DC43-442C-BF6A-25786B697047}"/>
              </a:ext>
            </a:extLst>
          </p:cNvPr>
          <p:cNvSpPr txBox="1"/>
          <p:nvPr/>
        </p:nvSpPr>
        <p:spPr>
          <a:xfrm>
            <a:off x="3783503" y="2279174"/>
            <a:ext cx="4624987" cy="1631216"/>
          </a:xfrm>
          <a:prstGeom prst="rect">
            <a:avLst/>
          </a:prstGeom>
          <a:noFill/>
        </p:spPr>
        <p:txBody>
          <a:bodyPr wrap="square" rtlCol="0">
            <a:spAutoFit/>
          </a:bodyPr>
          <a:lstStyle/>
          <a:p>
            <a:pPr algn="dist"/>
            <a:r>
              <a:rPr lang="zh-TW" altLang="en-US" sz="6000" dirty="0">
                <a:latin typeface="Microsoft YaHei" panose="020B0503020204020204" pitchFamily="34" charset="-122"/>
                <a:ea typeface="Microsoft YaHei" panose="020B0503020204020204" pitchFamily="34" charset="-122"/>
              </a:rPr>
              <a:t>上海纺</a:t>
            </a:r>
            <a:r>
              <a:rPr lang="zh-TW" altLang="en-US" sz="6000" dirty="0" smtClean="0">
                <a:latin typeface="Microsoft YaHei" panose="020B0503020204020204" pitchFamily="34" charset="-122"/>
                <a:ea typeface="Microsoft YaHei" panose="020B0503020204020204" pitchFamily="34" charset="-122"/>
              </a:rPr>
              <a:t>织</a:t>
            </a:r>
            <a:r>
              <a:rPr lang="en-US" altLang="zh-TW" sz="5400" dirty="0" smtClean="0">
                <a:latin typeface="Microsoft YaHei" panose="020B0503020204020204" pitchFamily="34" charset="-122"/>
                <a:ea typeface="Microsoft YaHei" panose="020B0503020204020204" pitchFamily="34" charset="-122"/>
              </a:rPr>
              <a:t/>
            </a:r>
            <a:br>
              <a:rPr lang="en-US" altLang="zh-TW" sz="5400" dirty="0" smtClean="0">
                <a:latin typeface="Microsoft YaHei" panose="020B0503020204020204" pitchFamily="34" charset="-122"/>
                <a:ea typeface="Microsoft YaHei" panose="020B0503020204020204" pitchFamily="34" charset="-122"/>
              </a:rPr>
            </a:br>
            <a:r>
              <a:rPr lang="zh-TW" altLang="en-US" sz="4000" dirty="0" smtClean="0">
                <a:latin typeface="Microsoft YaHei" panose="020B0503020204020204" pitchFamily="34" charset="-122"/>
                <a:ea typeface="Microsoft YaHei" panose="020B0503020204020204" pitchFamily="34" charset="-122"/>
              </a:rPr>
              <a:t>简</a:t>
            </a:r>
            <a:r>
              <a:rPr lang="zh-TW" altLang="en-US" sz="4000" dirty="0">
                <a:latin typeface="Microsoft YaHei" panose="020B0503020204020204" pitchFamily="34" charset="-122"/>
                <a:ea typeface="Microsoft YaHei" panose="020B0503020204020204" pitchFamily="34" charset="-122"/>
              </a:rPr>
              <a:t>报暨合作提案</a:t>
            </a:r>
            <a:endParaRPr lang="zh-CN" altLang="en-US" sz="4000" dirty="0">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 xmlns:a16="http://schemas.microsoft.com/office/drawing/2014/main" id="{56090011-5CD4-47FB-B84B-91C4D04D0A57}"/>
              </a:ext>
            </a:extLst>
          </p:cNvPr>
          <p:cNvSpPr txBox="1"/>
          <p:nvPr/>
        </p:nvSpPr>
        <p:spPr>
          <a:xfrm>
            <a:off x="1785184" y="4060746"/>
            <a:ext cx="8621627" cy="430887"/>
          </a:xfrm>
          <a:prstGeom prst="rect">
            <a:avLst/>
          </a:prstGeom>
          <a:noFill/>
        </p:spPr>
        <p:txBody>
          <a:bodyPr wrap="square" rtlCol="0">
            <a:spAutoFit/>
          </a:bodyPr>
          <a:lstStyle/>
          <a:p>
            <a:pPr algn="ctr"/>
            <a:r>
              <a:rPr lang="en-US" altLang="zh-CN" sz="2200" dirty="0">
                <a:solidFill>
                  <a:schemeClr val="tx1">
                    <a:lumMod val="95000"/>
                    <a:lumOff val="5000"/>
                  </a:schemeClr>
                </a:solidFill>
                <a:latin typeface="Adobe 繁黑體 Std B" panose="020B0700000000000000" pitchFamily="34" charset="-120"/>
                <a:ea typeface="Adobe 繁黑體 Std B" panose="020B0700000000000000" pitchFamily="34" charset="-120"/>
              </a:rPr>
              <a:t>Sustainability has to be inclusive and mass produced. </a:t>
            </a:r>
          </a:p>
        </p:txBody>
      </p:sp>
      <p:grpSp>
        <p:nvGrpSpPr>
          <p:cNvPr id="8" name="组合 7">
            <a:extLst>
              <a:ext uri="{FF2B5EF4-FFF2-40B4-BE49-F238E27FC236}">
                <a16:creationId xmlns="" xmlns:a16="http://schemas.microsoft.com/office/drawing/2014/main" id="{313B4E6B-A81E-4B1A-840A-EBD39EDDB0AA}"/>
              </a:ext>
            </a:extLst>
          </p:cNvPr>
          <p:cNvGrpSpPr/>
          <p:nvPr/>
        </p:nvGrpSpPr>
        <p:grpSpPr>
          <a:xfrm>
            <a:off x="4155910" y="4605476"/>
            <a:ext cx="4057974" cy="515484"/>
            <a:chOff x="4205143" y="2344245"/>
            <a:chExt cx="3781714" cy="625687"/>
          </a:xfrm>
        </p:grpSpPr>
        <p:sp>
          <p:nvSpPr>
            <p:cNvPr id="9" name="文本框 8">
              <a:extLst>
                <a:ext uri="{FF2B5EF4-FFF2-40B4-BE49-F238E27FC236}">
                  <a16:creationId xmlns="" xmlns:a16="http://schemas.microsoft.com/office/drawing/2014/main" id="{92B6EE3C-2ED5-4EC0-9C90-A45CF255619F}"/>
                </a:ext>
              </a:extLst>
            </p:cNvPr>
            <p:cNvSpPr txBox="1"/>
            <p:nvPr/>
          </p:nvSpPr>
          <p:spPr>
            <a:xfrm>
              <a:off x="4205143" y="2387887"/>
              <a:ext cx="3781714" cy="560362"/>
            </a:xfrm>
            <a:prstGeom prst="rect">
              <a:avLst/>
            </a:prstGeom>
            <a:noFill/>
          </p:spPr>
          <p:txBody>
            <a:bodyPr wrap="square" rtlCol="0">
              <a:spAutoFit/>
            </a:bodyPr>
            <a:lstStyle/>
            <a:p>
              <a:pPr algn="ctr"/>
              <a:r>
                <a:rPr lang="zh-TW" altLang="en-US" sz="2400" dirty="0">
                  <a:latin typeface="Microsoft YaHei" panose="020B0503020204020204" pitchFamily="34" charset="-122"/>
                  <a:ea typeface="Microsoft YaHei" panose="020B0503020204020204" pitchFamily="34" charset="-122"/>
                </a:rPr>
                <a:t>主讲人</a:t>
              </a:r>
              <a:r>
                <a:rPr lang="zh-CN" altLang="en-US" sz="2400" dirty="0" smtClean="0">
                  <a:solidFill>
                    <a:schemeClr val="tx1">
                      <a:lumMod val="95000"/>
                      <a:lumOff val="5000"/>
                    </a:schemeClr>
                  </a:solidFill>
                  <a:latin typeface="Adobe 繁黑體 Std B" panose="020B0700000000000000" pitchFamily="34" charset="-120"/>
                  <a:ea typeface="Adobe 繁黑體 Std B" panose="020B0700000000000000" pitchFamily="34" charset="-120"/>
                </a:rPr>
                <a:t>：    </a:t>
              </a:r>
              <a:r>
                <a:rPr lang="zh-TW" altLang="en-US" sz="2400" dirty="0" smtClean="0">
                  <a:solidFill>
                    <a:schemeClr val="tx1">
                      <a:lumMod val="95000"/>
                      <a:lumOff val="5000"/>
                    </a:schemeClr>
                  </a:solidFill>
                  <a:latin typeface="Adobe 繁黑體 Std B" panose="020B0700000000000000" pitchFamily="34" charset="-120"/>
                  <a:ea typeface="Adobe 繁黑體 Std B" panose="020B0700000000000000" pitchFamily="34" charset="-120"/>
                </a:rPr>
                <a:t>先生</a:t>
              </a:r>
              <a:r>
                <a:rPr lang="en-US" altLang="zh-TW" sz="2400" dirty="0" smtClean="0">
                  <a:solidFill>
                    <a:schemeClr val="tx1">
                      <a:lumMod val="95000"/>
                      <a:lumOff val="5000"/>
                    </a:schemeClr>
                  </a:solidFill>
                  <a:latin typeface="Adobe 繁黑體 Std B" panose="020B0700000000000000" pitchFamily="34" charset="-120"/>
                  <a:ea typeface="Adobe 繁黑體 Std B" panose="020B0700000000000000" pitchFamily="34" charset="-120"/>
                </a:rPr>
                <a:t>/</a:t>
              </a:r>
              <a:r>
                <a:rPr lang="zh-TW" altLang="en-US" sz="2400" dirty="0" smtClean="0">
                  <a:solidFill>
                    <a:schemeClr val="tx1">
                      <a:lumMod val="95000"/>
                      <a:lumOff val="5000"/>
                    </a:schemeClr>
                  </a:solidFill>
                  <a:latin typeface="Adobe 繁黑體 Std B" panose="020B0700000000000000" pitchFamily="34" charset="-120"/>
                  <a:ea typeface="Adobe 繁黑體 Std B" panose="020B0700000000000000" pitchFamily="34" charset="-120"/>
                </a:rPr>
                <a:t>女士</a:t>
              </a:r>
              <a:endParaRPr lang="en-US" altLang="zh-CN" sz="2400" dirty="0">
                <a:solidFill>
                  <a:schemeClr val="tx1">
                    <a:lumMod val="95000"/>
                    <a:lumOff val="5000"/>
                  </a:schemeClr>
                </a:solidFill>
                <a:latin typeface="Adobe 繁黑體 Std B" panose="020B0700000000000000" pitchFamily="34" charset="-120"/>
                <a:ea typeface="Adobe 繁黑體 Std B" panose="020B0700000000000000" pitchFamily="34" charset="-120"/>
              </a:endParaRPr>
            </a:p>
          </p:txBody>
        </p:sp>
        <p:sp>
          <p:nvSpPr>
            <p:cNvPr id="10" name="椭圆 31">
              <a:extLst>
                <a:ext uri="{FF2B5EF4-FFF2-40B4-BE49-F238E27FC236}">
                  <a16:creationId xmlns="" xmlns:a16="http://schemas.microsoft.com/office/drawing/2014/main" id="{55127847-B7A7-4545-97D8-3FCB1BCCAB7E}"/>
                </a:ext>
              </a:extLst>
            </p:cNvPr>
            <p:cNvSpPr/>
            <p:nvPr/>
          </p:nvSpPr>
          <p:spPr>
            <a:xfrm rot="16200000">
              <a:off x="5783156" y="1223001"/>
              <a:ext cx="625687" cy="286817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tx1">
                    <a:lumMod val="95000"/>
                    <a:lumOff val="5000"/>
                  </a:schemeClr>
                </a:solidFill>
                <a:latin typeface="+mn-ea"/>
              </a:endParaRPr>
            </a:p>
          </p:txBody>
        </p:sp>
      </p:gr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8731" y="4033815"/>
            <a:ext cx="2790825" cy="2790825"/>
          </a:xfrm>
          <a:prstGeom prst="rect">
            <a:avLst/>
          </a:prstGeom>
          <a:ln>
            <a:noFill/>
          </a:ln>
          <a:effectLst>
            <a:outerShdw blurRad="292100" dist="139700" dir="2700000" algn="tl" rotWithShape="0">
              <a:srgbClr val="333333">
                <a:alpha val="65000"/>
              </a:srgbClr>
            </a:outerShdw>
          </a:effectLst>
        </p:spPr>
      </p:pic>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45" y="3851767"/>
            <a:ext cx="3567559" cy="2893422"/>
          </a:xfrm>
          <a:prstGeom prst="rect">
            <a:avLst/>
          </a:prstGeom>
        </p:spPr>
      </p:pic>
    </p:spTree>
    <p:extLst>
      <p:ext uri="{BB962C8B-B14F-4D97-AF65-F5344CB8AC3E}">
        <p14:creationId xmlns:p14="http://schemas.microsoft.com/office/powerpoint/2010/main" val="709562366"/>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文字方塊 3"/>
          <p:cNvSpPr txBox="1"/>
          <p:nvPr/>
        </p:nvSpPr>
        <p:spPr>
          <a:xfrm>
            <a:off x="383636" y="-115448"/>
            <a:ext cx="4480464" cy="1077218"/>
          </a:xfrm>
          <a:prstGeom prst="rect">
            <a:avLst/>
          </a:prstGeom>
          <a:noFill/>
        </p:spPr>
        <p:txBody>
          <a:bodyPr wrap="square" rtlCol="0">
            <a:spAutoFit/>
          </a:bodyPr>
          <a:lstStyle/>
          <a:p>
            <a:pPr algn="ctr"/>
            <a:r>
              <a:rPr lang="en-US" altLang="zh-TW" sz="2400" dirty="0" smtClean="0">
                <a:latin typeface="Adobe 繁黑體 Std B" panose="020B0700000000000000" pitchFamily="34" charset="-120"/>
                <a:ea typeface="Adobe 繁黑體 Std B" panose="020B0700000000000000" pitchFamily="34" charset="-120"/>
              </a:rPr>
              <a:t/>
            </a:r>
            <a:br>
              <a:rPr lang="en-US" altLang="zh-TW" sz="2400" dirty="0" smtClean="0">
                <a:latin typeface="Adobe 繁黑體 Std B" panose="020B0700000000000000" pitchFamily="34" charset="-120"/>
                <a:ea typeface="Adobe 繁黑體 Std B" panose="020B0700000000000000" pitchFamily="34" charset="-120"/>
              </a:rPr>
            </a:br>
            <a:r>
              <a:rPr lang="zh-CN" altLang="en-US" sz="4000" b="1" dirty="0">
                <a:latin typeface="Microsoft YaHei" panose="020B0503020204020204" pitchFamily="34" charset="-122"/>
                <a:ea typeface="Microsoft YaHei" panose="020B0503020204020204" pitchFamily="34" charset="-122"/>
              </a:rPr>
              <a:t>大厂收购名牌通路</a:t>
            </a:r>
            <a:endParaRPr lang="zh-TW" altLang="en-US" sz="4000" b="1" dirty="0">
              <a:latin typeface="Microsoft YaHei" panose="020B0503020204020204" pitchFamily="34" charset="-122"/>
              <a:ea typeface="Microsoft YaHei" panose="020B0503020204020204" pitchFamily="34" charset="-122"/>
            </a:endParaRPr>
          </a:p>
        </p:txBody>
      </p:sp>
      <p:sp>
        <p:nvSpPr>
          <p:cNvPr id="14" name="矩形 13"/>
          <p:cNvSpPr/>
          <p:nvPr/>
        </p:nvSpPr>
        <p:spPr>
          <a:xfrm>
            <a:off x="32640" y="1130947"/>
            <a:ext cx="7096970" cy="2031325"/>
          </a:xfrm>
          <a:prstGeom prst="rect">
            <a:avLst/>
          </a:prstGeom>
        </p:spPr>
        <p:txBody>
          <a:bodyPr wrap="square">
            <a:spAutoFit/>
          </a:bodyPr>
          <a:lstStyle/>
          <a:p>
            <a:r>
              <a:rPr lang="zh-CN" altLang="en-US" dirty="0">
                <a:latin typeface="Adobe 黑体 Std R" panose="020B0400000000000000" pitchFamily="34" charset="-128"/>
                <a:ea typeface="Adobe 黑体 Std R" panose="020B0400000000000000" pitchFamily="34" charset="-128"/>
              </a:rPr>
              <a:t>山东如意集团宣布，于</a:t>
            </a:r>
            <a:r>
              <a:rPr lang="en-US" altLang="zh-CN" dirty="0">
                <a:latin typeface="Adobe 黑体 Std R" panose="020B0400000000000000" pitchFamily="34" charset="-128"/>
                <a:ea typeface="Adobe 黑体 Std R" panose="020B0400000000000000" pitchFamily="34" charset="-128"/>
              </a:rPr>
              <a:t>2018</a:t>
            </a:r>
            <a:r>
              <a:rPr lang="zh-CN" altLang="en-US" dirty="0">
                <a:latin typeface="Adobe 黑体 Std R" panose="020B0400000000000000" pitchFamily="34" charset="-128"/>
                <a:ea typeface="Adobe 黑体 Std R" panose="020B0400000000000000" pitchFamily="34" charset="-128"/>
              </a:rPr>
              <a:t>年</a:t>
            </a:r>
            <a:r>
              <a:rPr lang="en-US" altLang="zh-CN" dirty="0">
                <a:latin typeface="Adobe 黑体 Std R" panose="020B0400000000000000" pitchFamily="34" charset="-128"/>
                <a:ea typeface="Adobe 黑体 Std R" panose="020B0400000000000000" pitchFamily="34" charset="-128"/>
              </a:rPr>
              <a:t>2</a:t>
            </a:r>
            <a:r>
              <a:rPr lang="zh-CN" altLang="en-US" dirty="0">
                <a:latin typeface="Adobe 黑体 Std R" panose="020B0400000000000000" pitchFamily="34" charset="-128"/>
                <a:ea typeface="Adobe 黑体 Std R" panose="020B0400000000000000" pitchFamily="34" charset="-128"/>
              </a:rPr>
              <a:t>月份买下瑞士奢侈品牌</a:t>
            </a:r>
            <a:r>
              <a:rPr lang="en-US" altLang="zh-CN" dirty="0">
                <a:latin typeface="Adobe 黑体 Std R" panose="020B0400000000000000" pitchFamily="34" charset="-128"/>
                <a:ea typeface="Adobe 黑体 Std R" panose="020B0400000000000000" pitchFamily="34" charset="-128"/>
              </a:rPr>
              <a:t>BALLY</a:t>
            </a:r>
            <a:r>
              <a:rPr lang="zh-CN" altLang="en-US" dirty="0">
                <a:latin typeface="Adobe 黑体 Std R" panose="020B0400000000000000" pitchFamily="34" charset="-128"/>
                <a:ea typeface="Adobe 黑体 Std R" panose="020B0400000000000000" pitchFamily="34" charset="-128"/>
              </a:rPr>
              <a:t>的控股权，市价高达</a:t>
            </a:r>
            <a:r>
              <a:rPr lang="en-US" altLang="zh-CN" dirty="0">
                <a:latin typeface="Adobe 黑体 Std R" panose="020B0400000000000000" pitchFamily="34" charset="-128"/>
                <a:ea typeface="Adobe 黑体 Std R" panose="020B0400000000000000" pitchFamily="34" charset="-128"/>
              </a:rPr>
              <a:t>7</a:t>
            </a:r>
            <a:r>
              <a:rPr lang="zh-CN" altLang="en-US" dirty="0">
                <a:latin typeface="Adobe 黑体 Std R" panose="020B0400000000000000" pitchFamily="34" charset="-128"/>
                <a:ea typeface="Adobe 黑体 Std R" panose="020B0400000000000000" pitchFamily="34" charset="-128"/>
              </a:rPr>
              <a:t>亿美元，同时也让中国企业再次进军时尚版图。山东如意科技集团，前身为山东济宁毛纺织厂，目前已是中国重要纺织大厂，近年也积极布局，收购海外多家精品品牌，包含日本服装企业</a:t>
            </a:r>
            <a:r>
              <a:rPr lang="en-US" altLang="zh-CN" dirty="0">
                <a:latin typeface="Adobe 黑体 Std R" panose="020B0400000000000000" pitchFamily="34" charset="-128"/>
                <a:ea typeface="Adobe 黑体 Std R" panose="020B0400000000000000" pitchFamily="34" charset="-128"/>
              </a:rPr>
              <a:t>Renown</a:t>
            </a:r>
            <a:r>
              <a:rPr lang="zh-CN" altLang="en-US" dirty="0">
                <a:latin typeface="Adobe 黑体 Std R" panose="020B0400000000000000" pitchFamily="34" charset="-128"/>
                <a:ea typeface="Adobe 黑体 Std R" panose="020B0400000000000000" pitchFamily="34" charset="-128"/>
              </a:rPr>
              <a:t>、法国时尚集团</a:t>
            </a:r>
            <a:r>
              <a:rPr lang="en-US" altLang="zh-CN" dirty="0">
                <a:latin typeface="Adobe 黑体 Std R" panose="020B0400000000000000" pitchFamily="34" charset="-128"/>
                <a:ea typeface="Adobe 黑体 Std R" panose="020B0400000000000000" pitchFamily="34" charset="-128"/>
              </a:rPr>
              <a:t>SMCP</a:t>
            </a:r>
            <a:r>
              <a:rPr lang="zh-CN" altLang="en-US" dirty="0">
                <a:latin typeface="Adobe 黑体 Std R" panose="020B0400000000000000" pitchFamily="34" charset="-128"/>
                <a:ea typeface="Adobe 黑体 Std R" panose="020B0400000000000000" pitchFamily="34" charset="-128"/>
              </a:rPr>
              <a:t>，去年还从香港上市公司手中买下英国风衣品牌</a:t>
            </a:r>
            <a:r>
              <a:rPr lang="en-US" altLang="zh-CN" dirty="0">
                <a:latin typeface="Adobe 黑体 Std R" panose="020B0400000000000000" pitchFamily="34" charset="-128"/>
                <a:ea typeface="Adobe 黑体 Std R" panose="020B0400000000000000" pitchFamily="34" charset="-128"/>
              </a:rPr>
              <a:t>Aquascutum</a:t>
            </a:r>
            <a:r>
              <a:rPr lang="zh-CN" altLang="en-US" dirty="0">
                <a:latin typeface="Adobe 黑体 Std R" panose="020B0400000000000000" pitchFamily="34" charset="-128"/>
                <a:ea typeface="Adobe 黑体 Std R" panose="020B0400000000000000" pitchFamily="34" charset="-128"/>
              </a:rPr>
              <a:t>，以及美国英威达的旗下服饰</a:t>
            </a:r>
            <a:r>
              <a:rPr lang="en-US" altLang="zh-CN" dirty="0">
                <a:latin typeface="Adobe 黑体 Std R" panose="020B0400000000000000" pitchFamily="34" charset="-128"/>
                <a:ea typeface="Adobe 黑体 Std R" panose="020B0400000000000000" pitchFamily="34" charset="-128"/>
              </a:rPr>
              <a:t>LYCRA</a:t>
            </a:r>
            <a:r>
              <a:rPr lang="zh-CN" altLang="en-US" dirty="0">
                <a:latin typeface="Adobe 黑体 Std R" panose="020B0400000000000000" pitchFamily="34" charset="-128"/>
                <a:ea typeface="Adobe 黑体 Std R" panose="020B0400000000000000" pitchFamily="34" charset="-128"/>
              </a:rPr>
              <a:t>，短短</a:t>
            </a:r>
            <a:r>
              <a:rPr lang="en-US" altLang="zh-CN" dirty="0">
                <a:latin typeface="Adobe 黑体 Std R" panose="020B0400000000000000" pitchFamily="34" charset="-128"/>
                <a:ea typeface="Adobe 黑体 Std R" panose="020B0400000000000000" pitchFamily="34" charset="-128"/>
              </a:rPr>
              <a:t>7</a:t>
            </a:r>
            <a:r>
              <a:rPr lang="zh-CN" altLang="en-US" dirty="0">
                <a:latin typeface="Adobe 黑体 Std R" panose="020B0400000000000000" pitchFamily="34" charset="-128"/>
                <a:ea typeface="Adobe 黑体 Std R" panose="020B0400000000000000" pitchFamily="34" charset="-128"/>
              </a:rPr>
              <a:t>年就同时拥有多家服饰品牌。</a:t>
            </a:r>
            <a:endParaRPr lang="zh-TW" altLang="en-US" dirty="0">
              <a:latin typeface="Adobe 黑体 Std R" panose="020B0400000000000000" pitchFamily="34" charset="-128"/>
              <a:ea typeface="Adobe 黑体 Std R" panose="020B0400000000000000" pitchFamily="34" charset="-128"/>
            </a:endParaRPr>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62" y="3427326"/>
            <a:ext cx="6809738" cy="3401882"/>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5698" y="448561"/>
            <a:ext cx="5046302" cy="2832188"/>
          </a:xfrm>
          <a:prstGeom prst="rect">
            <a:avLst/>
          </a:prstGeom>
        </p:spPr>
      </p:pic>
      <p:sp>
        <p:nvSpPr>
          <p:cNvPr id="9" name="矩形 8"/>
          <p:cNvSpPr/>
          <p:nvPr/>
        </p:nvSpPr>
        <p:spPr>
          <a:xfrm>
            <a:off x="7097936" y="3532248"/>
            <a:ext cx="5094064" cy="2031325"/>
          </a:xfrm>
          <a:prstGeom prst="rect">
            <a:avLst/>
          </a:prstGeom>
        </p:spPr>
        <p:txBody>
          <a:bodyPr wrap="square">
            <a:spAutoFit/>
          </a:bodyPr>
          <a:lstStyle/>
          <a:p>
            <a:r>
              <a:rPr lang="zh-CN" altLang="en-US" dirty="0">
                <a:latin typeface="Adobe 黑体 Std R" panose="020B0400000000000000" pitchFamily="34" charset="-128"/>
                <a:ea typeface="Adobe 黑体 Std R" panose="020B0400000000000000" pitchFamily="34" charset="-128"/>
              </a:rPr>
              <a:t>除了</a:t>
            </a:r>
            <a:r>
              <a:rPr lang="en-US" altLang="zh-CN" dirty="0">
                <a:latin typeface="Adobe 黑体 Std R" panose="020B0400000000000000" pitchFamily="34" charset="-128"/>
                <a:ea typeface="Adobe 黑体 Std R" panose="020B0400000000000000" pitchFamily="34" charset="-128"/>
              </a:rPr>
              <a:t>BALLY</a:t>
            </a:r>
            <a:r>
              <a:rPr lang="zh-CN" altLang="en-US" dirty="0">
                <a:latin typeface="Adobe 黑体 Std R" panose="020B0400000000000000" pitchFamily="34" charset="-128"/>
                <a:ea typeface="Adobe 黑体 Std R" panose="020B0400000000000000" pitchFamily="34" charset="-128"/>
              </a:rPr>
              <a:t>，山东如意集团还把脑筋动到英国快时尚龙头</a:t>
            </a:r>
            <a:r>
              <a:rPr lang="en-US" altLang="zh-CN" dirty="0">
                <a:latin typeface="Adobe 黑体 Std R" panose="020B0400000000000000" pitchFamily="34" charset="-128"/>
                <a:ea typeface="Adobe 黑体 Std R" panose="020B0400000000000000" pitchFamily="34" charset="-128"/>
              </a:rPr>
              <a:t>Topshop</a:t>
            </a:r>
            <a:r>
              <a:rPr lang="zh-CN" altLang="en-US" dirty="0">
                <a:latin typeface="Adobe 黑体 Std R" panose="020B0400000000000000" pitchFamily="34" charset="-128"/>
                <a:ea typeface="Adobe 黑体 Std R" panose="020B0400000000000000" pitchFamily="34" charset="-128"/>
              </a:rPr>
              <a:t>的母公司</a:t>
            </a:r>
            <a:r>
              <a:rPr lang="en-US" altLang="zh-CN" dirty="0">
                <a:latin typeface="Adobe 黑体 Std R" panose="020B0400000000000000" pitchFamily="34" charset="-128"/>
                <a:ea typeface="Adobe 黑体 Std R" panose="020B0400000000000000" pitchFamily="34" charset="-128"/>
              </a:rPr>
              <a:t>Arcadia</a:t>
            </a:r>
            <a:r>
              <a:rPr lang="zh-CN" altLang="en-US" dirty="0">
                <a:latin typeface="Adobe 黑体 Std R" panose="020B0400000000000000" pitchFamily="34" charset="-128"/>
                <a:ea typeface="Adobe 黑体 Std R" panose="020B0400000000000000" pitchFamily="34" charset="-128"/>
              </a:rPr>
              <a:t>身上，有意买下全部或部份股权，详细金额尚未公开。虽然该消息尚未证实，但从</a:t>
            </a:r>
            <a:r>
              <a:rPr lang="en-US" altLang="zh-CN" dirty="0">
                <a:latin typeface="Adobe 黑体 Std R" panose="020B0400000000000000" pitchFamily="34" charset="-128"/>
                <a:ea typeface="Adobe 黑体 Std R" panose="020B0400000000000000" pitchFamily="34" charset="-128"/>
              </a:rPr>
              <a:t>Topshop</a:t>
            </a:r>
            <a:r>
              <a:rPr lang="zh-CN" altLang="en-US" dirty="0">
                <a:latin typeface="Adobe 黑体 Std R" panose="020B0400000000000000" pitchFamily="34" charset="-128"/>
                <a:ea typeface="Adobe 黑体 Std R" panose="020B0400000000000000" pitchFamily="34" charset="-128"/>
              </a:rPr>
              <a:t>缺席今年伦敦时装周来看，似乎也代表营运出现问题，急需别间企业伸手援助。如果收购成真，也将有利于</a:t>
            </a:r>
            <a:r>
              <a:rPr lang="en-US" altLang="zh-CN" dirty="0">
                <a:latin typeface="Adobe 黑体 Std R" panose="020B0400000000000000" pitchFamily="34" charset="-128"/>
                <a:ea typeface="Adobe 黑体 Std R" panose="020B0400000000000000" pitchFamily="34" charset="-128"/>
              </a:rPr>
              <a:t>Topshop</a:t>
            </a:r>
            <a:r>
              <a:rPr lang="zh-CN" altLang="en-US" dirty="0">
                <a:latin typeface="Adobe 黑体 Std R" panose="020B0400000000000000" pitchFamily="34" charset="-128"/>
                <a:ea typeface="Adobe 黑体 Std R" panose="020B0400000000000000" pitchFamily="34" charset="-128"/>
              </a:rPr>
              <a:t>加速进军中国市场。</a:t>
            </a:r>
            <a:endParaRPr lang="zh-TW" altLang="en-US" dirty="0">
              <a:latin typeface="Adobe 黑体 Std R" panose="020B0400000000000000" pitchFamily="34" charset="-128"/>
              <a:ea typeface="Adobe 黑体 Std R" panose="020B0400000000000000" pitchFamily="34" charset="-128"/>
            </a:endParaRPr>
          </a:p>
        </p:txBody>
      </p:sp>
      <p:sp>
        <p:nvSpPr>
          <p:cNvPr id="10" name="文字方塊 9"/>
          <p:cNvSpPr txBox="1"/>
          <p:nvPr/>
        </p:nvSpPr>
        <p:spPr>
          <a:xfrm>
            <a:off x="2585768" y="157377"/>
            <a:ext cx="6561900" cy="769441"/>
          </a:xfrm>
          <a:prstGeom prst="rect">
            <a:avLst/>
          </a:prstGeom>
          <a:noFill/>
        </p:spPr>
        <p:txBody>
          <a:bodyPr wrap="square" rtlCol="0">
            <a:spAutoFit/>
          </a:bodyPr>
          <a:lstStyle/>
          <a:p>
            <a:pPr algn="ctr"/>
            <a:r>
              <a:rPr lang="en-US" altLang="zh-TW" sz="2400" dirty="0" smtClean="0">
                <a:latin typeface="Adobe 繁黑體 Std B" panose="020B0700000000000000" pitchFamily="34" charset="-120"/>
                <a:ea typeface="Adobe 繁黑體 Std B" panose="020B0700000000000000" pitchFamily="34" charset="-120"/>
              </a:rPr>
              <a:t/>
            </a:r>
            <a:br>
              <a:rPr lang="en-US" altLang="zh-TW" sz="2400" dirty="0" smtClean="0">
                <a:latin typeface="Adobe 繁黑體 Std B" panose="020B0700000000000000" pitchFamily="34" charset="-120"/>
                <a:ea typeface="Adobe 繁黑體 Std B" panose="020B0700000000000000" pitchFamily="34" charset="-120"/>
              </a:rPr>
            </a:br>
            <a:r>
              <a:rPr lang="zh-CN" altLang="en-US" sz="2000" dirty="0">
                <a:latin typeface="Microsoft YaHei" panose="020B0503020204020204" pitchFamily="34" charset="-122"/>
                <a:ea typeface="Microsoft YaHei" panose="020B0503020204020204" pitchFamily="34" charset="-122"/>
              </a:rPr>
              <a:t>产业分析</a:t>
            </a:r>
            <a:r>
              <a:rPr lang="zh-CN" altLang="en-US" sz="2000" dirty="0" smtClean="0">
                <a:latin typeface="Microsoft YaHei" panose="020B0503020204020204" pitchFamily="34" charset="-122"/>
                <a:ea typeface="Microsoft YaHei" panose="020B0503020204020204" pitchFamily="34" charset="-122"/>
              </a:rPr>
              <a:t>系列</a:t>
            </a:r>
            <a:r>
              <a:rPr lang="zh-TW" altLang="en-US" sz="2000" dirty="0" smtClean="0">
                <a:latin typeface="Microsoft YaHei" panose="020B0503020204020204" pitchFamily="34" charset="-122"/>
                <a:ea typeface="Microsoft YaHei" panose="020B0503020204020204" pitchFamily="34" charset="-122"/>
              </a:rPr>
              <a:t>二</a:t>
            </a:r>
            <a:endParaRPr lang="zh-TW" altLang="en-US" sz="2000" dirty="0">
              <a:latin typeface="Adobe 繁黑體 Std B" panose="020B0700000000000000" pitchFamily="34" charset="-120"/>
              <a:ea typeface="Adobe 繁黑體 Std B" panose="020B0700000000000000" pitchFamily="34" charset="-120"/>
            </a:endParaRPr>
          </a:p>
        </p:txBody>
      </p:sp>
    </p:spTree>
    <p:extLst>
      <p:ext uri="{BB962C8B-B14F-4D97-AF65-F5344CB8AC3E}">
        <p14:creationId xmlns:p14="http://schemas.microsoft.com/office/powerpoint/2010/main" val="53694941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文字方塊 3"/>
          <p:cNvSpPr txBox="1"/>
          <p:nvPr/>
        </p:nvSpPr>
        <p:spPr>
          <a:xfrm>
            <a:off x="-845280" y="-88900"/>
            <a:ext cx="6561900" cy="1077218"/>
          </a:xfrm>
          <a:prstGeom prst="rect">
            <a:avLst/>
          </a:prstGeom>
          <a:noFill/>
        </p:spPr>
        <p:txBody>
          <a:bodyPr wrap="square" rtlCol="0">
            <a:spAutoFit/>
          </a:bodyPr>
          <a:lstStyle/>
          <a:p>
            <a:pPr algn="ctr"/>
            <a:r>
              <a:rPr lang="en-US" altLang="zh-TW" sz="2400" dirty="0" smtClean="0">
                <a:latin typeface="Adobe 繁黑體 Std B" panose="020B0700000000000000" pitchFamily="34" charset="-120"/>
                <a:ea typeface="Adobe 繁黑體 Std B" panose="020B0700000000000000" pitchFamily="34" charset="-120"/>
              </a:rPr>
              <a:t/>
            </a:r>
            <a:br>
              <a:rPr lang="en-US" altLang="zh-TW" sz="2400" dirty="0" smtClean="0">
                <a:latin typeface="Adobe 繁黑體 Std B" panose="020B0700000000000000" pitchFamily="34" charset="-120"/>
                <a:ea typeface="Adobe 繁黑體 Std B" panose="020B0700000000000000" pitchFamily="34" charset="-120"/>
              </a:rPr>
            </a:br>
            <a:r>
              <a:rPr lang="en-US" altLang="zh-CN" sz="4000" dirty="0">
                <a:latin typeface="Adobe 黑体 Std R" panose="020B0400000000000000" pitchFamily="34" charset="-128"/>
                <a:ea typeface="Adobe 黑体 Std R" panose="020B0400000000000000" pitchFamily="34" charset="-128"/>
              </a:rPr>
              <a:t>5G</a:t>
            </a:r>
            <a:r>
              <a:rPr lang="zh-CN" altLang="en-US" sz="4000" dirty="0">
                <a:latin typeface="Adobe 黑体 Std R" panose="020B0400000000000000" pitchFamily="34" charset="-128"/>
                <a:ea typeface="Adobe 黑体 Std R" panose="020B0400000000000000" pitchFamily="34" charset="-128"/>
              </a:rPr>
              <a:t>智慧装置应用</a:t>
            </a:r>
            <a:endParaRPr lang="zh-TW" altLang="en-US" sz="4000" dirty="0">
              <a:latin typeface="Adobe 黑体 Std R" panose="020B0400000000000000" pitchFamily="34" charset="-128"/>
              <a:ea typeface="Adobe 黑体 Std R" panose="020B0400000000000000" pitchFamily="34" charset="-128"/>
            </a:endParaRPr>
          </a:p>
        </p:txBody>
      </p:sp>
      <p:sp>
        <p:nvSpPr>
          <p:cNvPr id="14" name="矩形 13"/>
          <p:cNvSpPr/>
          <p:nvPr/>
        </p:nvSpPr>
        <p:spPr>
          <a:xfrm>
            <a:off x="32640" y="1130947"/>
            <a:ext cx="6673386" cy="2308324"/>
          </a:xfrm>
          <a:prstGeom prst="rect">
            <a:avLst/>
          </a:prstGeom>
        </p:spPr>
        <p:txBody>
          <a:bodyPr wrap="square">
            <a:spAutoFit/>
          </a:bodyPr>
          <a:lstStyle/>
          <a:p>
            <a:r>
              <a:rPr lang="en-US" altLang="zh-CN" dirty="0">
                <a:latin typeface="Adobe 黑体 Std R" panose="020B0400000000000000" pitchFamily="34" charset="-128"/>
                <a:ea typeface="Adobe 黑体 Std R" panose="020B0400000000000000" pitchFamily="34" charset="-128"/>
              </a:rPr>
              <a:t>2020 </a:t>
            </a:r>
            <a:r>
              <a:rPr lang="zh-CN" altLang="en-US" dirty="0">
                <a:latin typeface="Adobe 黑体 Std R" panose="020B0400000000000000" pitchFamily="34" charset="-128"/>
                <a:ea typeface="Adobe 黑体 Std R" panose="020B0400000000000000" pitchFamily="34" charset="-128"/>
              </a:rPr>
              <a:t>第一波</a:t>
            </a:r>
            <a:r>
              <a:rPr lang="en-US" altLang="zh-CN" dirty="0">
                <a:latin typeface="Adobe 黑体 Std R" panose="020B0400000000000000" pitchFamily="34" charset="-128"/>
                <a:ea typeface="Adobe 黑体 Std R" panose="020B0400000000000000" pitchFamily="34" charset="-128"/>
              </a:rPr>
              <a:t>5G</a:t>
            </a:r>
            <a:r>
              <a:rPr lang="zh-CN" altLang="en-US" dirty="0">
                <a:latin typeface="Adobe 黑体 Std R" panose="020B0400000000000000" pitchFamily="34" charset="-128"/>
                <a:ea typeface="Adobe 黑体 Std R" panose="020B0400000000000000" pitchFamily="34" charset="-128"/>
              </a:rPr>
              <a:t>智慧行动装置来自</a:t>
            </a:r>
            <a:r>
              <a:rPr lang="en-US" altLang="zh-CN" dirty="0">
                <a:latin typeface="Adobe 黑体 Std R" panose="020B0400000000000000" pitchFamily="34" charset="-128"/>
                <a:ea typeface="Adobe 黑体 Std R" panose="020B0400000000000000" pitchFamily="34" charset="-128"/>
              </a:rPr>
              <a:t>4G</a:t>
            </a:r>
            <a:r>
              <a:rPr lang="zh-CN" altLang="en-US" dirty="0">
                <a:latin typeface="Adobe 黑体 Std R" panose="020B0400000000000000" pitchFamily="34" charset="-128"/>
                <a:ea typeface="Adobe 黑体 Std R" panose="020B0400000000000000" pitchFamily="34" charset="-128"/>
              </a:rPr>
              <a:t>的转换</a:t>
            </a:r>
            <a:r>
              <a:rPr lang="en-US" altLang="zh-CN" dirty="0">
                <a:latin typeface="Adobe 黑体 Std R" panose="020B0400000000000000" pitchFamily="34" charset="-128"/>
                <a:ea typeface="Adobe 黑体 Std R" panose="020B0400000000000000" pitchFamily="34" charset="-128"/>
              </a:rPr>
              <a:t>,5G</a:t>
            </a:r>
            <a:r>
              <a:rPr lang="zh-CN" altLang="en-US" dirty="0">
                <a:latin typeface="Adobe 黑体 Std R" panose="020B0400000000000000" pitchFamily="34" charset="-128"/>
                <a:ea typeface="Adobe 黑体 Std R" panose="020B0400000000000000" pitchFamily="34" charset="-128"/>
              </a:rPr>
              <a:t>的速度至少为目前</a:t>
            </a:r>
            <a:r>
              <a:rPr lang="en-US" altLang="zh-CN" dirty="0">
                <a:latin typeface="Adobe 黑体 Std R" panose="020B0400000000000000" pitchFamily="34" charset="-128"/>
                <a:ea typeface="Adobe 黑体 Std R" panose="020B0400000000000000" pitchFamily="34" charset="-128"/>
              </a:rPr>
              <a:t>4G</a:t>
            </a:r>
            <a:r>
              <a:rPr lang="zh-CN" altLang="en-US" dirty="0">
                <a:latin typeface="Adobe 黑体 Std R" panose="020B0400000000000000" pitchFamily="34" charset="-128"/>
                <a:ea typeface="Adobe 黑体 Std R" panose="020B0400000000000000" pitchFamily="34" charset="-128"/>
              </a:rPr>
              <a:t>的十倍至百倍</a:t>
            </a:r>
            <a:r>
              <a:rPr lang="en-US" altLang="zh-CN" dirty="0">
                <a:latin typeface="Adobe 黑体 Std R" panose="020B0400000000000000" pitchFamily="34" charset="-128"/>
                <a:ea typeface="Adobe 黑体 Std R" panose="020B0400000000000000" pitchFamily="34" charset="-128"/>
              </a:rPr>
              <a:t>, 2018</a:t>
            </a:r>
            <a:r>
              <a:rPr lang="zh-CN" altLang="en-US" dirty="0">
                <a:latin typeface="Adobe 黑体 Std R" panose="020B0400000000000000" pitchFamily="34" charset="-128"/>
                <a:ea typeface="Adobe 黑体 Std R" panose="020B0400000000000000" pitchFamily="34" charset="-128"/>
              </a:rPr>
              <a:t>年</a:t>
            </a:r>
            <a:r>
              <a:rPr lang="en-US" altLang="zh-CN" dirty="0">
                <a:latin typeface="Adobe 黑体 Std R" panose="020B0400000000000000" pitchFamily="34" charset="-128"/>
                <a:ea typeface="Adobe 黑体 Std R" panose="020B0400000000000000" pitchFamily="34" charset="-128"/>
              </a:rPr>
              <a:t>10</a:t>
            </a:r>
            <a:r>
              <a:rPr lang="zh-CN" altLang="en-US" dirty="0">
                <a:latin typeface="Adobe 黑体 Std R" panose="020B0400000000000000" pitchFamily="34" charset="-128"/>
                <a:ea typeface="Adobe 黑体 Std R" panose="020B0400000000000000" pitchFamily="34" charset="-128"/>
              </a:rPr>
              <a:t>月</a:t>
            </a:r>
            <a:r>
              <a:rPr lang="en-US" altLang="zh-CN" dirty="0">
                <a:latin typeface="Adobe 黑体 Std R" panose="020B0400000000000000" pitchFamily="34" charset="-128"/>
                <a:ea typeface="Adobe 黑体 Std R" panose="020B0400000000000000" pitchFamily="34" charset="-128"/>
              </a:rPr>
              <a:t>22</a:t>
            </a:r>
            <a:r>
              <a:rPr lang="zh-CN" altLang="en-US" dirty="0">
                <a:latin typeface="Adobe 黑体 Std R" panose="020B0400000000000000" pitchFamily="34" charset="-128"/>
                <a:ea typeface="Adobe 黑体 Std R" panose="020B0400000000000000" pitchFamily="34" charset="-128"/>
              </a:rPr>
              <a:t>日高通举办的</a:t>
            </a:r>
            <a:r>
              <a:rPr lang="en-US" altLang="zh-CN" dirty="0">
                <a:latin typeface="Adobe 黑体 Std R" panose="020B0400000000000000" pitchFamily="34" charset="-128"/>
                <a:ea typeface="Adobe 黑体 Std R" panose="020B0400000000000000" pitchFamily="34" charset="-128"/>
              </a:rPr>
              <a:t>4G/5G</a:t>
            </a:r>
            <a:r>
              <a:rPr lang="zh-CN" altLang="en-US" dirty="0">
                <a:latin typeface="Adobe 黑体 Std R" panose="020B0400000000000000" pitchFamily="34" charset="-128"/>
                <a:ea typeface="Adobe 黑体 Std R" panose="020B0400000000000000" pitchFamily="34" charset="-128"/>
              </a:rPr>
              <a:t>峰会上，高通对外确认了将在</a:t>
            </a:r>
            <a:r>
              <a:rPr lang="en-US" altLang="zh-CN" dirty="0">
                <a:latin typeface="Adobe 黑体 Std R" panose="020B0400000000000000" pitchFamily="34" charset="-128"/>
                <a:ea typeface="Adobe 黑体 Std R" panose="020B0400000000000000" pitchFamily="34" charset="-128"/>
              </a:rPr>
              <a:t>2019</a:t>
            </a:r>
            <a:r>
              <a:rPr lang="zh-CN" altLang="en-US" dirty="0">
                <a:latin typeface="Adobe 黑体 Std R" panose="020B0400000000000000" pitchFamily="34" charset="-128"/>
                <a:ea typeface="Adobe 黑体 Std R" panose="020B0400000000000000" pitchFamily="34" charset="-128"/>
              </a:rPr>
              <a:t>年使用骁龙</a:t>
            </a:r>
            <a:r>
              <a:rPr lang="en-US" altLang="zh-CN" dirty="0">
                <a:latin typeface="Adobe 黑体 Std R" panose="020B0400000000000000" pitchFamily="34" charset="-128"/>
                <a:ea typeface="Adobe 黑体 Std R" panose="020B0400000000000000" pitchFamily="34" charset="-128"/>
              </a:rPr>
              <a:t>X50 5G</a:t>
            </a:r>
            <a:r>
              <a:rPr lang="zh-CN" altLang="en-US" dirty="0">
                <a:latin typeface="Adobe 黑体 Std R" panose="020B0400000000000000" pitchFamily="34" charset="-128"/>
                <a:ea typeface="Adobe 黑体 Std R" panose="020B0400000000000000" pitchFamily="34" charset="-128"/>
              </a:rPr>
              <a:t>基带的</a:t>
            </a:r>
            <a:r>
              <a:rPr lang="en-US" altLang="zh-CN" dirty="0">
                <a:latin typeface="Adobe 黑体 Std R" panose="020B0400000000000000" pitchFamily="34" charset="-128"/>
                <a:ea typeface="Adobe 黑体 Std R" panose="020B0400000000000000" pitchFamily="34" charset="-128"/>
              </a:rPr>
              <a:t>OEM</a:t>
            </a:r>
            <a:r>
              <a:rPr lang="zh-CN" altLang="en-US" dirty="0">
                <a:latin typeface="Adobe 黑体 Std R" panose="020B0400000000000000" pitchFamily="34" charset="-128"/>
                <a:ea typeface="Adobe 黑体 Std R" panose="020B0400000000000000" pitchFamily="34" charset="-128"/>
              </a:rPr>
              <a:t>厂商名单。其中包括了小米、</a:t>
            </a:r>
            <a:r>
              <a:rPr lang="en-US" altLang="zh-CN" dirty="0">
                <a:latin typeface="Adobe 黑体 Std R" panose="020B0400000000000000" pitchFamily="34" charset="-128"/>
                <a:ea typeface="Adobe 黑体 Std R" panose="020B0400000000000000" pitchFamily="34" charset="-128"/>
              </a:rPr>
              <a:t>OPPO</a:t>
            </a:r>
            <a:r>
              <a:rPr lang="zh-CN" altLang="en-US" dirty="0">
                <a:latin typeface="Adobe 黑体 Std R" panose="020B0400000000000000" pitchFamily="34" charset="-128"/>
                <a:ea typeface="Adobe 黑体 Std R" panose="020B0400000000000000" pitchFamily="34" charset="-128"/>
              </a:rPr>
              <a:t>、</a:t>
            </a:r>
            <a:r>
              <a:rPr lang="en-US" altLang="zh-CN" dirty="0">
                <a:latin typeface="Adobe 黑体 Std R" panose="020B0400000000000000" pitchFamily="34" charset="-128"/>
                <a:ea typeface="Adobe 黑体 Std R" panose="020B0400000000000000" pitchFamily="34" charset="-128"/>
              </a:rPr>
              <a:t>vivo</a:t>
            </a:r>
            <a:r>
              <a:rPr lang="zh-CN" altLang="en-US" dirty="0">
                <a:latin typeface="Adobe 黑体 Std R" panose="020B0400000000000000" pitchFamily="34" charset="-128"/>
                <a:ea typeface="Adobe 黑体 Std R" panose="020B0400000000000000" pitchFamily="34" charset="-128"/>
              </a:rPr>
              <a:t>、索尼移动、摩托罗拉、华硕、闻泰、富士通、</a:t>
            </a:r>
            <a:r>
              <a:rPr lang="en-US" altLang="zh-CN" dirty="0">
                <a:latin typeface="Adobe 黑体 Std R" panose="020B0400000000000000" pitchFamily="34" charset="-128"/>
                <a:ea typeface="Adobe 黑体 Std R" panose="020B0400000000000000" pitchFamily="34" charset="-128"/>
              </a:rPr>
              <a:t>HMD</a:t>
            </a:r>
            <a:r>
              <a:rPr lang="zh-CN" altLang="en-US" dirty="0">
                <a:latin typeface="Adobe 黑体 Std R" panose="020B0400000000000000" pitchFamily="34" charset="-128"/>
                <a:ea typeface="Adobe 黑体 Std R" panose="020B0400000000000000" pitchFamily="34" charset="-128"/>
              </a:rPr>
              <a:t>、</a:t>
            </a:r>
            <a:r>
              <a:rPr lang="en-US" altLang="zh-CN" dirty="0">
                <a:latin typeface="Adobe 黑体 Std R" panose="020B0400000000000000" pitchFamily="34" charset="-128"/>
                <a:ea typeface="Adobe 黑体 Std R" panose="020B0400000000000000" pitchFamily="34" charset="-128"/>
              </a:rPr>
              <a:t>HTC</a:t>
            </a:r>
            <a:r>
              <a:rPr lang="zh-CN" altLang="en-US" dirty="0">
                <a:latin typeface="Adobe 黑体 Std R" panose="020B0400000000000000" pitchFamily="34" charset="-128"/>
                <a:ea typeface="Adobe 黑体 Std R" panose="020B0400000000000000" pitchFamily="34" charset="-128"/>
              </a:rPr>
              <a:t>、</a:t>
            </a:r>
            <a:r>
              <a:rPr lang="en-US" altLang="zh-CN" dirty="0" err="1">
                <a:latin typeface="Adobe 黑体 Std R" panose="020B0400000000000000" pitchFamily="34" charset="-128"/>
                <a:ea typeface="Adobe 黑体 Std R" panose="020B0400000000000000" pitchFamily="34" charset="-128"/>
              </a:rPr>
              <a:t>Inseego</a:t>
            </a:r>
            <a:r>
              <a:rPr lang="en-US" altLang="zh-CN" dirty="0">
                <a:latin typeface="Adobe 黑体 Std R" panose="020B0400000000000000" pitchFamily="34" charset="-128"/>
                <a:ea typeface="Adobe 黑体 Std R" panose="020B0400000000000000" pitchFamily="34" charset="-128"/>
              </a:rPr>
              <a:t>/Novatel</a:t>
            </a:r>
            <a:r>
              <a:rPr lang="zh-CN" altLang="en-US" dirty="0">
                <a:latin typeface="Adobe 黑体 Std R" panose="020B0400000000000000" pitchFamily="34" charset="-128"/>
                <a:ea typeface="Adobe 黑体 Std R" panose="020B0400000000000000" pitchFamily="34" charset="-128"/>
              </a:rPr>
              <a:t>无线、</a:t>
            </a:r>
            <a:r>
              <a:rPr lang="en-US" altLang="zh-CN" dirty="0">
                <a:latin typeface="Adobe 黑体 Std R" panose="020B0400000000000000" pitchFamily="34" charset="-128"/>
                <a:ea typeface="Adobe 黑体 Std R" panose="020B0400000000000000" pitchFamily="34" charset="-128"/>
              </a:rPr>
              <a:t>LG</a:t>
            </a:r>
            <a:r>
              <a:rPr lang="zh-CN" altLang="en-US" dirty="0">
                <a:latin typeface="Adobe 黑体 Std R" panose="020B0400000000000000" pitchFamily="34" charset="-128"/>
                <a:ea typeface="Adobe 黑体 Std R" panose="020B0400000000000000" pitchFamily="34" charset="-128"/>
              </a:rPr>
              <a:t>电子、</a:t>
            </a:r>
            <a:r>
              <a:rPr lang="en-US" altLang="zh-CN" dirty="0" err="1">
                <a:latin typeface="Adobe 黑体 Std R" panose="020B0400000000000000" pitchFamily="34" charset="-128"/>
                <a:ea typeface="Adobe 黑体 Std R" panose="020B0400000000000000" pitchFamily="34" charset="-128"/>
              </a:rPr>
              <a:t>NetComm</a:t>
            </a:r>
            <a:r>
              <a:rPr lang="zh-CN" altLang="en-US" dirty="0">
                <a:latin typeface="Adobe 黑体 Std R" panose="020B0400000000000000" pitchFamily="34" charset="-128"/>
                <a:ea typeface="Adobe 黑体 Std R" panose="020B0400000000000000" pitchFamily="34" charset="-128"/>
              </a:rPr>
              <a:t>、网件、夏普、</a:t>
            </a:r>
            <a:r>
              <a:rPr lang="en-US" altLang="zh-CN" dirty="0">
                <a:latin typeface="Adobe 黑体 Std R" panose="020B0400000000000000" pitchFamily="34" charset="-128"/>
                <a:ea typeface="Adobe 黑体 Std R" panose="020B0400000000000000" pitchFamily="34" charset="-128"/>
              </a:rPr>
              <a:t>Sierra</a:t>
            </a:r>
            <a:r>
              <a:rPr lang="zh-CN" altLang="en-US" dirty="0">
                <a:latin typeface="Adobe 黑体 Std R" panose="020B0400000000000000" pitchFamily="34" charset="-128"/>
                <a:ea typeface="Adobe 黑体 Std R" panose="020B0400000000000000" pitchFamily="34" charset="-128"/>
              </a:rPr>
              <a:t>、</a:t>
            </a:r>
            <a:r>
              <a:rPr lang="en-US" altLang="zh-CN" dirty="0" err="1">
                <a:latin typeface="Adobe 黑体 Std R" panose="020B0400000000000000" pitchFamily="34" charset="-128"/>
                <a:ea typeface="Adobe 黑体 Std R" panose="020B0400000000000000" pitchFamily="34" charset="-128"/>
              </a:rPr>
              <a:t>Telit</a:t>
            </a:r>
            <a:r>
              <a:rPr lang="zh-CN" altLang="en-US" dirty="0">
                <a:latin typeface="Adobe 黑体 Std R" panose="020B0400000000000000" pitchFamily="34" charset="-128"/>
                <a:ea typeface="Adobe 黑体 Std R" panose="020B0400000000000000" pitchFamily="34" charset="-128"/>
              </a:rPr>
              <a:t>、启碁科技（</a:t>
            </a:r>
            <a:r>
              <a:rPr lang="en-US" altLang="zh-CN" dirty="0">
                <a:latin typeface="Adobe 黑体 Std R" panose="020B0400000000000000" pitchFamily="34" charset="-128"/>
                <a:ea typeface="Adobe 黑体 Std R" panose="020B0400000000000000" pitchFamily="34" charset="-128"/>
              </a:rPr>
              <a:t>WNC</a:t>
            </a:r>
            <a:r>
              <a:rPr lang="zh-CN" altLang="en-US" dirty="0">
                <a:latin typeface="Adobe 黑体 Std R" panose="020B0400000000000000" pitchFamily="34" charset="-128"/>
                <a:ea typeface="Adobe 黑体 Std R" panose="020B0400000000000000" pitchFamily="34" charset="-128"/>
              </a:rPr>
              <a:t>）等众多厂商。而苹果、三星、华为这些厂商不在其中，因为他们采用的是自家推行的解决方案（应是指自研手机处理器晶片）。</a:t>
            </a:r>
            <a:endParaRPr lang="zh-TW" altLang="en-US" dirty="0">
              <a:latin typeface="Adobe 黑体 Std R" panose="020B0400000000000000" pitchFamily="34" charset="-128"/>
              <a:ea typeface="Adobe 黑体 Std R" panose="020B0400000000000000" pitchFamily="34" charset="-128"/>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07970"/>
            <a:ext cx="6706026" cy="2905530"/>
          </a:xfrm>
          <a:prstGeom prst="rect">
            <a:avLst/>
          </a:prstGeom>
        </p:spPr>
      </p:pic>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0720" y="1790701"/>
            <a:ext cx="5402126" cy="2618970"/>
          </a:xfrm>
          <a:prstGeom prst="rect">
            <a:avLst/>
          </a:prstGeom>
        </p:spPr>
      </p:pic>
      <p:pic>
        <p:nvPicPr>
          <p:cNvPr id="3" name="圖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0720" y="3901670"/>
            <a:ext cx="5408580" cy="2250577"/>
          </a:xfrm>
          <a:prstGeom prst="rect">
            <a:avLst/>
          </a:prstGeom>
        </p:spPr>
      </p:pic>
      <p:sp>
        <p:nvSpPr>
          <p:cNvPr id="11" name="矩形 10"/>
          <p:cNvSpPr/>
          <p:nvPr/>
        </p:nvSpPr>
        <p:spPr>
          <a:xfrm>
            <a:off x="6680626" y="1123251"/>
            <a:ext cx="5231974" cy="646331"/>
          </a:xfrm>
          <a:prstGeom prst="rect">
            <a:avLst/>
          </a:prstGeom>
        </p:spPr>
        <p:txBody>
          <a:bodyPr wrap="square">
            <a:spAutoFit/>
          </a:bodyPr>
          <a:lstStyle/>
          <a:p>
            <a:r>
              <a:rPr lang="zh-CN" altLang="en-US" dirty="0">
                <a:latin typeface="Adobe 黑体 Std R" panose="020B0400000000000000" pitchFamily="34" charset="-128"/>
                <a:ea typeface="Adobe 黑体 Std R" panose="020B0400000000000000" pitchFamily="34" charset="-128"/>
              </a:rPr>
              <a:t>以</a:t>
            </a:r>
            <a:r>
              <a:rPr lang="en-US" altLang="zh-CN" dirty="0">
                <a:latin typeface="Adobe 黑体 Std R" panose="020B0400000000000000" pitchFamily="34" charset="-128"/>
                <a:ea typeface="Adobe 黑体 Std R" panose="020B0400000000000000" pitchFamily="34" charset="-128"/>
              </a:rPr>
              <a:t>4G</a:t>
            </a:r>
            <a:r>
              <a:rPr lang="zh-CN" altLang="en-US" dirty="0">
                <a:latin typeface="Adobe 黑体 Std R" panose="020B0400000000000000" pitchFamily="34" charset="-128"/>
                <a:ea typeface="Adobe 黑体 Std R" panose="020B0400000000000000" pitchFamily="34" charset="-128"/>
              </a:rPr>
              <a:t>速度</a:t>
            </a:r>
            <a:r>
              <a:rPr lang="en-US" altLang="zh-CN" dirty="0">
                <a:latin typeface="Adobe 黑体 Std R" panose="020B0400000000000000" pitchFamily="34" charset="-128"/>
                <a:ea typeface="Adobe 黑体 Std R" panose="020B0400000000000000" pitchFamily="34" charset="-128"/>
              </a:rPr>
              <a:t>loading 12</a:t>
            </a:r>
            <a:r>
              <a:rPr lang="zh-CN" altLang="en-US" dirty="0">
                <a:latin typeface="Adobe 黑体 Std R" panose="020B0400000000000000" pitchFamily="34" charset="-128"/>
                <a:ea typeface="Adobe 黑体 Std R" panose="020B0400000000000000" pitchFamily="34" charset="-128"/>
              </a:rPr>
              <a:t>个频道</a:t>
            </a:r>
            <a:r>
              <a:rPr lang="en-US" altLang="zh-CN" dirty="0">
                <a:latin typeface="Adobe 黑体 Std R" panose="020B0400000000000000" pitchFamily="34" charset="-128"/>
                <a:ea typeface="Adobe 黑体 Std R" panose="020B0400000000000000" pitchFamily="34" charset="-128"/>
              </a:rPr>
              <a:t>,</a:t>
            </a:r>
            <a:r>
              <a:rPr lang="zh-CN" altLang="en-US" dirty="0">
                <a:latin typeface="Adobe 黑体 Std R" panose="020B0400000000000000" pitchFamily="34" charset="-128"/>
                <a:ea typeface="Adobe 黑体 Std R" panose="020B0400000000000000" pitchFamily="34" charset="-128"/>
              </a:rPr>
              <a:t>约</a:t>
            </a:r>
            <a:r>
              <a:rPr lang="en-US" altLang="zh-CN" dirty="0">
                <a:latin typeface="Adobe 黑体 Std R" panose="020B0400000000000000" pitchFamily="34" charset="-128"/>
                <a:ea typeface="Adobe 黑体 Std R" panose="020B0400000000000000" pitchFamily="34" charset="-128"/>
              </a:rPr>
              <a:t>2G, </a:t>
            </a:r>
            <a:r>
              <a:rPr lang="zh-CN" altLang="en-US" dirty="0">
                <a:latin typeface="Adobe 黑体 Std R" panose="020B0400000000000000" pitchFamily="34" charset="-128"/>
                <a:ea typeface="Adobe 黑体 Std R" panose="020B0400000000000000" pitchFamily="34" charset="-128"/>
              </a:rPr>
              <a:t>实测开播约费时</a:t>
            </a:r>
            <a:r>
              <a:rPr lang="en-US" altLang="zh-CN" dirty="0">
                <a:latin typeface="Adobe 黑体 Std R" panose="020B0400000000000000" pitchFamily="34" charset="-128"/>
                <a:ea typeface="Adobe 黑体 Std R" panose="020B0400000000000000" pitchFamily="34" charset="-128"/>
              </a:rPr>
              <a:t>15</a:t>
            </a:r>
            <a:r>
              <a:rPr lang="zh-CN" altLang="en-US" dirty="0">
                <a:latin typeface="Adobe 黑体 Std R" panose="020B0400000000000000" pitchFamily="34" charset="-128"/>
                <a:ea typeface="Adobe 黑体 Std R" panose="020B0400000000000000" pitchFamily="34" charset="-128"/>
              </a:rPr>
              <a:t>秒</a:t>
            </a:r>
            <a:r>
              <a:rPr lang="en-US" altLang="zh-CN" dirty="0">
                <a:latin typeface="Adobe 黑体 Std R" panose="020B0400000000000000" pitchFamily="34" charset="-128"/>
                <a:ea typeface="Adobe 黑体 Std R" panose="020B0400000000000000" pitchFamily="34" charset="-128"/>
              </a:rPr>
              <a:t>,</a:t>
            </a:r>
            <a:r>
              <a:rPr lang="zh-CN" altLang="en-US" dirty="0">
                <a:latin typeface="Adobe 黑体 Std R" panose="020B0400000000000000" pitchFamily="34" charset="-128"/>
                <a:ea typeface="Adobe 黑体 Std R" panose="020B0400000000000000" pitchFamily="34" charset="-128"/>
              </a:rPr>
              <a:t>以</a:t>
            </a:r>
            <a:r>
              <a:rPr lang="en-US" altLang="zh-CN" dirty="0">
                <a:latin typeface="Adobe 黑体 Std R" panose="020B0400000000000000" pitchFamily="34" charset="-128"/>
                <a:ea typeface="Adobe 黑体 Std R" panose="020B0400000000000000" pitchFamily="34" charset="-128"/>
              </a:rPr>
              <a:t>5G</a:t>
            </a:r>
            <a:r>
              <a:rPr lang="zh-CN" altLang="en-US" dirty="0">
                <a:latin typeface="Adobe 黑体 Std R" panose="020B0400000000000000" pitchFamily="34" charset="-128"/>
                <a:ea typeface="Adobe 黑体 Std R" panose="020B0400000000000000" pitchFamily="34" charset="-128"/>
              </a:rPr>
              <a:t>速度</a:t>
            </a:r>
            <a:r>
              <a:rPr lang="en-US" altLang="zh-CN" dirty="0">
                <a:latin typeface="Adobe 黑体 Std R" panose="020B0400000000000000" pitchFamily="34" charset="-128"/>
                <a:ea typeface="Adobe 黑体 Std R" panose="020B0400000000000000" pitchFamily="34" charset="-128"/>
              </a:rPr>
              <a:t>loading 12</a:t>
            </a:r>
            <a:r>
              <a:rPr lang="zh-CN" altLang="en-US" dirty="0">
                <a:latin typeface="Adobe 黑体 Std R" panose="020B0400000000000000" pitchFamily="34" charset="-128"/>
                <a:ea typeface="Adobe 黑体 Std R" panose="020B0400000000000000" pitchFamily="34" charset="-128"/>
              </a:rPr>
              <a:t>个频道</a:t>
            </a:r>
            <a:r>
              <a:rPr lang="en-US" altLang="zh-CN" dirty="0">
                <a:latin typeface="Adobe 黑体 Std R" panose="020B0400000000000000" pitchFamily="34" charset="-128"/>
                <a:ea typeface="Adobe 黑体 Std R" panose="020B0400000000000000" pitchFamily="34" charset="-128"/>
              </a:rPr>
              <a:t>,</a:t>
            </a:r>
            <a:r>
              <a:rPr lang="zh-CN" altLang="en-US" dirty="0">
                <a:latin typeface="Adobe 黑体 Std R" panose="020B0400000000000000" pitchFamily="34" charset="-128"/>
                <a:ea typeface="Adobe 黑体 Std R" panose="020B0400000000000000" pitchFamily="34" charset="-128"/>
              </a:rPr>
              <a:t>预计约费</a:t>
            </a:r>
            <a:r>
              <a:rPr lang="zh-CN" altLang="en-US" dirty="0" smtClean="0">
                <a:latin typeface="Adobe 黑体 Std R" panose="020B0400000000000000" pitchFamily="34" charset="-128"/>
                <a:ea typeface="Adobe 黑体 Std R" panose="020B0400000000000000" pitchFamily="34" charset="-128"/>
              </a:rPr>
              <a:t>时</a:t>
            </a:r>
            <a:r>
              <a:rPr lang="en-US" altLang="zh-TW" dirty="0" smtClean="0">
                <a:latin typeface="Adobe 黑体 Std R" panose="020B0400000000000000" pitchFamily="34" charset="-128"/>
                <a:ea typeface="Adobe 黑体 Std R" panose="020B0400000000000000" pitchFamily="34" charset="-128"/>
              </a:rPr>
              <a:t>3</a:t>
            </a:r>
            <a:r>
              <a:rPr lang="zh-CN" altLang="en-US" dirty="0" smtClean="0">
                <a:latin typeface="Adobe 黑体 Std R" panose="020B0400000000000000" pitchFamily="34" charset="-128"/>
                <a:ea typeface="Adobe 黑体 Std R" panose="020B0400000000000000" pitchFamily="34" charset="-128"/>
              </a:rPr>
              <a:t>秒</a:t>
            </a:r>
            <a:endParaRPr lang="zh-TW" altLang="en-US" dirty="0">
              <a:latin typeface="Adobe 黑体 Std R" panose="020B0400000000000000" pitchFamily="34" charset="-128"/>
              <a:ea typeface="Adobe 黑体 Std R" panose="020B0400000000000000" pitchFamily="34" charset="-128"/>
            </a:endParaRPr>
          </a:p>
        </p:txBody>
      </p:sp>
      <p:sp>
        <p:nvSpPr>
          <p:cNvPr id="12" name="文字方塊 11"/>
          <p:cNvSpPr txBox="1"/>
          <p:nvPr/>
        </p:nvSpPr>
        <p:spPr>
          <a:xfrm>
            <a:off x="2545433" y="140321"/>
            <a:ext cx="6561900" cy="769441"/>
          </a:xfrm>
          <a:prstGeom prst="rect">
            <a:avLst/>
          </a:prstGeom>
          <a:noFill/>
        </p:spPr>
        <p:txBody>
          <a:bodyPr wrap="square" rtlCol="0">
            <a:spAutoFit/>
          </a:bodyPr>
          <a:lstStyle/>
          <a:p>
            <a:pPr algn="ctr"/>
            <a:r>
              <a:rPr lang="en-US" altLang="zh-TW" sz="2400" dirty="0" smtClean="0">
                <a:latin typeface="Adobe 繁黑體 Std B" panose="020B0700000000000000" pitchFamily="34" charset="-120"/>
                <a:ea typeface="Adobe 繁黑體 Std B" panose="020B0700000000000000" pitchFamily="34" charset="-120"/>
              </a:rPr>
              <a:t/>
            </a:r>
            <a:br>
              <a:rPr lang="en-US" altLang="zh-TW" sz="2400" dirty="0" smtClean="0">
                <a:latin typeface="Adobe 繁黑體 Std B" panose="020B0700000000000000" pitchFamily="34" charset="-120"/>
                <a:ea typeface="Adobe 繁黑體 Std B" panose="020B0700000000000000" pitchFamily="34" charset="-120"/>
              </a:rPr>
            </a:br>
            <a:r>
              <a:rPr lang="zh-CN" altLang="en-US" sz="2000" dirty="0">
                <a:latin typeface="Microsoft YaHei" panose="020B0503020204020204" pitchFamily="34" charset="-122"/>
                <a:ea typeface="Microsoft YaHei" panose="020B0503020204020204" pitchFamily="34" charset="-122"/>
              </a:rPr>
              <a:t>产业分析</a:t>
            </a:r>
            <a:r>
              <a:rPr lang="zh-CN" altLang="en-US" sz="2000" dirty="0" smtClean="0">
                <a:latin typeface="Microsoft YaHei" panose="020B0503020204020204" pitchFamily="34" charset="-122"/>
                <a:ea typeface="Microsoft YaHei" panose="020B0503020204020204" pitchFamily="34" charset="-122"/>
              </a:rPr>
              <a:t>系列</a:t>
            </a:r>
            <a:r>
              <a:rPr lang="zh-TW" altLang="en-US" sz="2000" dirty="0">
                <a:latin typeface="Microsoft YaHei" panose="020B0503020204020204" pitchFamily="34" charset="-122"/>
                <a:ea typeface="Microsoft YaHei" panose="020B0503020204020204" pitchFamily="34" charset="-122"/>
              </a:rPr>
              <a:t>三</a:t>
            </a:r>
          </a:p>
        </p:txBody>
      </p:sp>
    </p:spTree>
    <p:extLst>
      <p:ext uri="{BB962C8B-B14F-4D97-AF65-F5344CB8AC3E}">
        <p14:creationId xmlns:p14="http://schemas.microsoft.com/office/powerpoint/2010/main" val="1184802896"/>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933552"/>
          </a:xfrm>
          <a:prstGeom prst="rect">
            <a:avLst/>
          </a:prstGeom>
        </p:spPr>
      </p:pic>
      <p:pic>
        <p:nvPicPr>
          <p:cNvPr id="5" name="图片 3">
            <a:extLst>
              <a:ext uri="{FF2B5EF4-FFF2-40B4-BE49-F238E27FC236}">
                <a16:creationId xmlns="" xmlns:a16="http://schemas.microsoft.com/office/drawing/2014/main" id="{C363C101-3623-4A29-90FF-C7420093DBA7}"/>
              </a:ext>
            </a:extLst>
          </p:cNvPr>
          <p:cNvPicPr>
            <a:picLocks noChangeAspect="1"/>
          </p:cNvPicPr>
          <p:nvPr/>
        </p:nvPicPr>
        <p:blipFill rotWithShape="1">
          <a:blip r:embed="rId3" cstate="print">
            <a:biLevel thresh="75000"/>
            <a:extLst>
              <a:ext uri="{28A0092B-C50C-407E-A947-70E740481C1C}">
                <a14:useLocalDpi xmlns:a14="http://schemas.microsoft.com/office/drawing/2010/main" val="0"/>
              </a:ext>
            </a:extLst>
          </a:blip>
          <a:srcRect r="27837"/>
          <a:stretch/>
        </p:blipFill>
        <p:spPr>
          <a:xfrm>
            <a:off x="-50965" y="561236"/>
            <a:ext cx="4503789" cy="4572756"/>
          </a:xfrm>
          <a:prstGeom prst="rect">
            <a:avLst/>
          </a:prstGeom>
        </p:spPr>
      </p:pic>
      <p:sp>
        <p:nvSpPr>
          <p:cNvPr id="6" name="文本框 4">
            <a:extLst>
              <a:ext uri="{FF2B5EF4-FFF2-40B4-BE49-F238E27FC236}">
                <a16:creationId xmlns="" xmlns:a16="http://schemas.microsoft.com/office/drawing/2014/main" id="{5A88B1AC-DBAF-4857-BEBA-093C96204E9B}"/>
              </a:ext>
            </a:extLst>
          </p:cNvPr>
          <p:cNvSpPr txBox="1"/>
          <p:nvPr/>
        </p:nvSpPr>
        <p:spPr>
          <a:xfrm>
            <a:off x="6981726" y="2142529"/>
            <a:ext cx="4099541" cy="584775"/>
          </a:xfrm>
          <a:prstGeom prst="rect">
            <a:avLst/>
          </a:prstGeom>
          <a:noFill/>
        </p:spPr>
        <p:txBody>
          <a:bodyPr wrap="square" rtlCol="0">
            <a:spAutoFit/>
          </a:bodyPr>
          <a:lstStyle/>
          <a:p>
            <a:pPr algn="dist"/>
            <a:r>
              <a:rPr lang="zh-CN" altLang="en-US" sz="3200" dirty="0">
                <a:latin typeface="Adobe 黑体 Std R" panose="020B0400000000000000" pitchFamily="34" charset="-128"/>
                <a:ea typeface="Adobe 黑体 Std R" panose="020B0400000000000000" pitchFamily="34" charset="-128"/>
              </a:rPr>
              <a:t>国际化设计师平台</a:t>
            </a:r>
            <a:endParaRPr lang="zh-CN" altLang="en-US" sz="3200" dirty="0">
              <a:solidFill>
                <a:srgbClr val="5092E0"/>
              </a:solidFill>
              <a:latin typeface="Adobe 黑体 Std R" panose="020B0400000000000000" pitchFamily="34" charset="-128"/>
              <a:ea typeface="Adobe 黑体 Std R" panose="020B0400000000000000" pitchFamily="34" charset="-128"/>
            </a:endParaRPr>
          </a:p>
        </p:txBody>
      </p:sp>
      <p:sp>
        <p:nvSpPr>
          <p:cNvPr id="7" name="文本框 5">
            <a:extLst>
              <a:ext uri="{FF2B5EF4-FFF2-40B4-BE49-F238E27FC236}">
                <a16:creationId xmlns="" xmlns:a16="http://schemas.microsoft.com/office/drawing/2014/main" id="{3C163E01-8C74-44A1-9A8E-8FFA38BFD7E8}"/>
              </a:ext>
            </a:extLst>
          </p:cNvPr>
          <p:cNvSpPr txBox="1"/>
          <p:nvPr/>
        </p:nvSpPr>
        <p:spPr>
          <a:xfrm>
            <a:off x="6981726" y="3594650"/>
            <a:ext cx="4111437" cy="584775"/>
          </a:xfrm>
          <a:prstGeom prst="rect">
            <a:avLst/>
          </a:prstGeom>
          <a:noFill/>
        </p:spPr>
        <p:txBody>
          <a:bodyPr wrap="square" rtlCol="0">
            <a:spAutoFit/>
          </a:bodyPr>
          <a:lstStyle/>
          <a:p>
            <a:pPr algn="dist"/>
            <a:r>
              <a:rPr lang="zh-CN" altLang="en-US" sz="3200" dirty="0">
                <a:latin typeface="Adobe 黑体 Std R" panose="020B0400000000000000" pitchFamily="34" charset="-128"/>
                <a:ea typeface="Adobe 黑体 Std R" panose="020B0400000000000000" pitchFamily="34" charset="-128"/>
              </a:rPr>
              <a:t>专业纺织厂商服务</a:t>
            </a:r>
            <a:endParaRPr lang="zh-CN" altLang="en-US" sz="3200" dirty="0">
              <a:solidFill>
                <a:srgbClr val="5092E0"/>
              </a:solidFill>
              <a:latin typeface="Adobe 黑体 Std R" panose="020B0400000000000000" pitchFamily="34" charset="-128"/>
              <a:ea typeface="Adobe 黑体 Std R" panose="020B0400000000000000" pitchFamily="34" charset="-128"/>
            </a:endParaRPr>
          </a:p>
        </p:txBody>
      </p:sp>
      <p:sp>
        <p:nvSpPr>
          <p:cNvPr id="8" name="Freeform 5">
            <a:extLst>
              <a:ext uri="{FF2B5EF4-FFF2-40B4-BE49-F238E27FC236}">
                <a16:creationId xmlns="" xmlns:a16="http://schemas.microsoft.com/office/drawing/2014/main" id="{66E42DE6-95EF-45EA-9EB1-F927C50067AA}"/>
              </a:ext>
            </a:extLst>
          </p:cNvPr>
          <p:cNvSpPr>
            <a:spLocks/>
          </p:cNvSpPr>
          <p:nvPr/>
        </p:nvSpPr>
        <p:spPr bwMode="auto">
          <a:xfrm>
            <a:off x="6981726" y="2670744"/>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5">
            <a:extLst>
              <a:ext uri="{FF2B5EF4-FFF2-40B4-BE49-F238E27FC236}">
                <a16:creationId xmlns="" xmlns:a16="http://schemas.microsoft.com/office/drawing/2014/main" id="{42812D3D-EF6E-4545-81EA-F6344F8BDBF7}"/>
              </a:ext>
            </a:extLst>
          </p:cNvPr>
          <p:cNvSpPr>
            <a:spLocks/>
          </p:cNvSpPr>
          <p:nvPr/>
        </p:nvSpPr>
        <p:spPr bwMode="auto">
          <a:xfrm>
            <a:off x="6989852" y="4227360"/>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 name="组合 12">
            <a:extLst>
              <a:ext uri="{FF2B5EF4-FFF2-40B4-BE49-F238E27FC236}">
                <a16:creationId xmlns="" xmlns:a16="http://schemas.microsoft.com/office/drawing/2014/main" id="{2AEFF981-F3B5-452C-BB39-C6F663CFF168}"/>
              </a:ext>
            </a:extLst>
          </p:cNvPr>
          <p:cNvGrpSpPr/>
          <p:nvPr/>
        </p:nvGrpSpPr>
        <p:grpSpPr>
          <a:xfrm>
            <a:off x="4597694" y="1797433"/>
            <a:ext cx="1389574" cy="2813293"/>
            <a:chOff x="3183079" y="3415833"/>
            <a:chExt cx="1325475" cy="1739005"/>
          </a:xfrm>
          <a:noFill/>
        </p:grpSpPr>
        <p:sp>
          <p:nvSpPr>
            <p:cNvPr id="11" name="椭圆 31">
              <a:extLst>
                <a:ext uri="{FF2B5EF4-FFF2-40B4-BE49-F238E27FC236}">
                  <a16:creationId xmlns="" xmlns:a16="http://schemas.microsoft.com/office/drawing/2014/main" id="{51E820A9-2E9B-4F4F-B158-9E7D2EA32214}"/>
                </a:ext>
              </a:extLst>
            </p:cNvPr>
            <p:cNvSpPr/>
            <p:nvPr/>
          </p:nvSpPr>
          <p:spPr>
            <a:xfrm>
              <a:off x="3196603" y="3415833"/>
              <a:ext cx="1311951" cy="173900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12" name="文本框 14">
              <a:extLst>
                <a:ext uri="{FF2B5EF4-FFF2-40B4-BE49-F238E27FC236}">
                  <a16:creationId xmlns="" xmlns:a16="http://schemas.microsoft.com/office/drawing/2014/main" id="{86E8AF77-0F61-416A-ADAF-518E7C3FA57C}"/>
                </a:ext>
              </a:extLst>
            </p:cNvPr>
            <p:cNvSpPr txBox="1"/>
            <p:nvPr/>
          </p:nvSpPr>
          <p:spPr>
            <a:xfrm>
              <a:off x="3183079" y="3538716"/>
              <a:ext cx="1233033" cy="1498255"/>
            </a:xfrm>
            <a:prstGeom prst="rect">
              <a:avLst/>
            </a:prstGeom>
            <a:grpFill/>
          </p:spPr>
          <p:txBody>
            <a:bodyPr vert="eaVert" wrap="square" rtlCol="0">
              <a:spAutoFit/>
            </a:bodyPr>
            <a:lstStyle/>
            <a:p>
              <a:r>
                <a:rPr lang="zh-TW" altLang="en-US" sz="7200" dirty="0">
                  <a:latin typeface="Adobe 黑体 Std R" panose="020B0400000000000000" pitchFamily="34" charset="-128"/>
                  <a:ea typeface="Adobe 黑体 Std R" panose="020B0400000000000000" pitchFamily="34" charset="-128"/>
                </a:rPr>
                <a:t>趋 势</a:t>
              </a:r>
              <a:endParaRPr lang="zh-CN" altLang="en-US" sz="7200" dirty="0">
                <a:latin typeface="Adobe 黑体 Std R" panose="020B0400000000000000" pitchFamily="34" charset="-128"/>
                <a:ea typeface="Adobe 黑体 Std R" panose="020B0400000000000000" pitchFamily="34" charset="-128"/>
              </a:endParaRPr>
            </a:p>
          </p:txBody>
        </p:sp>
      </p:grpSp>
      <p:pic>
        <p:nvPicPr>
          <p:cNvPr id="13" name="图片 15">
            <a:extLst>
              <a:ext uri="{FF2B5EF4-FFF2-40B4-BE49-F238E27FC236}">
                <a16:creationId xmlns="" xmlns:a16="http://schemas.microsoft.com/office/drawing/2014/main" id="{17DBEED4-E6AA-458F-95FA-122C2EC95D6F}"/>
              </a:ext>
            </a:extLst>
          </p:cNvPr>
          <p:cNvPicPr>
            <a:picLocks noChangeAspect="1"/>
          </p:cNvPicPr>
          <p:nvPr/>
        </p:nvPicPr>
        <p:blipFill rotWithShape="1">
          <a:blip r:embed="rId3" cstate="print">
            <a:biLevel thresh="75000"/>
            <a:extLst>
              <a:ext uri="{28A0092B-C50C-407E-A947-70E740481C1C}">
                <a14:useLocalDpi xmlns:a14="http://schemas.microsoft.com/office/drawing/2010/main" val="0"/>
              </a:ext>
            </a:extLst>
          </a:blip>
          <a:srcRect l="80989" t="21020" r="-3449" b="32223"/>
          <a:stretch/>
        </p:blipFill>
        <p:spPr>
          <a:xfrm>
            <a:off x="10636882" y="255577"/>
            <a:ext cx="1401814" cy="2138096"/>
          </a:xfrm>
          <a:prstGeom prst="rect">
            <a:avLst/>
          </a:prstGeom>
        </p:spPr>
      </p:pic>
      <p:pic>
        <p:nvPicPr>
          <p:cNvPr id="14" name="圖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3202" y="2022217"/>
            <a:ext cx="825397" cy="825397"/>
          </a:xfrm>
          <a:prstGeom prst="rect">
            <a:avLst/>
          </a:prstGeom>
        </p:spPr>
      </p:pic>
      <p:sp>
        <p:nvSpPr>
          <p:cNvPr id="15" name="文字方塊 14"/>
          <p:cNvSpPr txBox="1"/>
          <p:nvPr/>
        </p:nvSpPr>
        <p:spPr>
          <a:xfrm>
            <a:off x="6173079" y="2793307"/>
            <a:ext cx="705642" cy="1015663"/>
          </a:xfrm>
          <a:prstGeom prst="rect">
            <a:avLst/>
          </a:prstGeom>
          <a:noFill/>
        </p:spPr>
        <p:txBody>
          <a:bodyPr wrap="none" rtlCol="0">
            <a:spAutoFit/>
          </a:bodyPr>
          <a:lstStyle/>
          <a:p>
            <a:r>
              <a:rPr lang="en-US" altLang="zh-TW" sz="6000" dirty="0" smtClean="0">
                <a:latin typeface="Adobe 繁黑體 Std B" panose="020B0700000000000000" pitchFamily="34" charset="-120"/>
                <a:ea typeface="Adobe 繁黑體 Std B" panose="020B0700000000000000" pitchFamily="34" charset="-120"/>
              </a:rPr>
              <a:t>+</a:t>
            </a:r>
            <a:endParaRPr lang="zh-TW" altLang="en-US" sz="6000" dirty="0">
              <a:latin typeface="Adobe 繁黑體 Std B" panose="020B0700000000000000" pitchFamily="34" charset="-120"/>
              <a:ea typeface="Adobe 繁黑體 Std B" panose="020B0700000000000000" pitchFamily="34" charset="-120"/>
            </a:endParaRPr>
          </a:p>
        </p:txBody>
      </p:sp>
      <p:pic>
        <p:nvPicPr>
          <p:cNvPr id="16" name="圖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1336" y="3594650"/>
            <a:ext cx="825397" cy="825397"/>
          </a:xfrm>
          <a:prstGeom prst="rect">
            <a:avLst/>
          </a:prstGeom>
        </p:spPr>
      </p:pic>
      <p:sp>
        <p:nvSpPr>
          <p:cNvPr id="17" name="文本框 4">
            <a:extLst>
              <a:ext uri="{FF2B5EF4-FFF2-40B4-BE49-F238E27FC236}">
                <a16:creationId xmlns="" xmlns:a16="http://schemas.microsoft.com/office/drawing/2014/main" id="{5A88B1AC-DBAF-4857-BEBA-093C96204E9B}"/>
              </a:ext>
            </a:extLst>
          </p:cNvPr>
          <p:cNvSpPr txBox="1"/>
          <p:nvPr/>
        </p:nvSpPr>
        <p:spPr>
          <a:xfrm>
            <a:off x="4046229" y="605344"/>
            <a:ext cx="4099541" cy="707886"/>
          </a:xfrm>
          <a:prstGeom prst="rect">
            <a:avLst/>
          </a:prstGeom>
          <a:noFill/>
        </p:spPr>
        <p:txBody>
          <a:bodyPr wrap="square" rtlCol="0">
            <a:spAutoFit/>
          </a:bodyPr>
          <a:lstStyle/>
          <a:p>
            <a:pPr algn="dist"/>
            <a:r>
              <a:rPr lang="en-US" altLang="zh-CN" sz="4000" dirty="0" smtClean="0">
                <a:latin typeface="Adobe 繁黑體 Std B" panose="020B0700000000000000" pitchFamily="34" charset="-120"/>
                <a:ea typeface="Adobe 繁黑體 Std B" panose="020B0700000000000000" pitchFamily="34" charset="-120"/>
              </a:rPr>
              <a:t>What can we do ?</a:t>
            </a:r>
            <a:endParaRPr lang="zh-CN" altLang="en-US" sz="4000" dirty="0">
              <a:solidFill>
                <a:srgbClr val="5092E0"/>
              </a:solidFill>
              <a:latin typeface="Adobe 繁黑體 Std B" panose="020B0700000000000000" pitchFamily="34" charset="-120"/>
              <a:ea typeface="Adobe 繁黑體 Std B" panose="020B0700000000000000" pitchFamily="34" charset="-120"/>
            </a:endParaRPr>
          </a:p>
        </p:txBody>
      </p:sp>
    </p:spTree>
    <p:extLst>
      <p:ext uri="{BB962C8B-B14F-4D97-AF65-F5344CB8AC3E}">
        <p14:creationId xmlns:p14="http://schemas.microsoft.com/office/powerpoint/2010/main" val="3310829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2" name="文本框 21">
            <a:extLst>
              <a:ext uri="{FF2B5EF4-FFF2-40B4-BE49-F238E27FC236}">
                <a16:creationId xmlns="" xmlns:a16="http://schemas.microsoft.com/office/drawing/2014/main" id="{1301699A-F7A4-4B1B-B20F-E446D2EB8EFE}"/>
              </a:ext>
            </a:extLst>
          </p:cNvPr>
          <p:cNvSpPr txBox="1"/>
          <p:nvPr/>
        </p:nvSpPr>
        <p:spPr>
          <a:xfrm>
            <a:off x="4891224" y="4308760"/>
            <a:ext cx="4557576" cy="438582"/>
          </a:xfrm>
          <a:prstGeom prst="rect">
            <a:avLst/>
          </a:prstGeom>
          <a:noFill/>
        </p:spPr>
        <p:txBody>
          <a:bodyPr wrap="square" lIns="68580" tIns="34290" rIns="68580" bIns="34290" rtlCol="0">
            <a:spAutoFit/>
          </a:bodyPr>
          <a:lstStyle/>
          <a:p>
            <a:pPr algn="dist"/>
            <a:r>
              <a:rPr lang="en-US" altLang="zh-CN" sz="2400" dirty="0">
                <a:latin typeface="Adobe 繁黑體 Std B" panose="020B0700000000000000" pitchFamily="34" charset="-120"/>
                <a:ea typeface="Adobe 繁黑體 Std B" panose="020B0700000000000000" pitchFamily="34" charset="-120"/>
              </a:rPr>
              <a:t>Suitable for everyone</a:t>
            </a:r>
            <a:endParaRPr lang="zh-CN" altLang="en-US" sz="2400" dirty="0">
              <a:latin typeface="Adobe 繁黑體 Std B" panose="020B0700000000000000" pitchFamily="34" charset="-120"/>
              <a:ea typeface="Adobe 繁黑體 Std B" panose="020B0700000000000000" pitchFamily="34" charset="-120"/>
            </a:endParaRPr>
          </a:p>
        </p:txBody>
      </p:sp>
      <p:sp>
        <p:nvSpPr>
          <p:cNvPr id="23" name="文本框 25">
            <a:extLst>
              <a:ext uri="{FF2B5EF4-FFF2-40B4-BE49-F238E27FC236}">
                <a16:creationId xmlns="" xmlns:a16="http://schemas.microsoft.com/office/drawing/2014/main" id="{3B18FBED-50EC-4A2C-B87E-7AD18086145C}"/>
              </a:ext>
            </a:extLst>
          </p:cNvPr>
          <p:cNvSpPr txBox="1"/>
          <p:nvPr/>
        </p:nvSpPr>
        <p:spPr>
          <a:xfrm>
            <a:off x="4846796" y="3785540"/>
            <a:ext cx="4881404" cy="561692"/>
          </a:xfrm>
          <a:prstGeom prst="rect">
            <a:avLst/>
          </a:prstGeom>
          <a:noFill/>
        </p:spPr>
        <p:txBody>
          <a:bodyPr wrap="square" lIns="68580" tIns="34290" rIns="68580" bIns="34290" rtlCol="0">
            <a:spAutoFit/>
          </a:bodyPr>
          <a:lstStyle/>
          <a:p>
            <a:r>
              <a:rPr lang="zh-TW" altLang="en-US" sz="3200" dirty="0" smtClean="0">
                <a:solidFill>
                  <a:schemeClr val="tx1">
                    <a:lumMod val="95000"/>
                    <a:lumOff val="5000"/>
                  </a:schemeClr>
                </a:solidFill>
                <a:latin typeface="Adobe 繁黑體 Std B" panose="020B0700000000000000" pitchFamily="34" charset="-120"/>
                <a:ea typeface="Adobe 繁黑體 Std B" panose="020B0700000000000000" pitchFamily="34" charset="-120"/>
              </a:rPr>
              <a:t>智慧。時尚。居家。健身</a:t>
            </a:r>
            <a:endParaRPr lang="zh-CN" altLang="en-US" sz="3200" dirty="0">
              <a:solidFill>
                <a:schemeClr val="tx1">
                  <a:lumMod val="95000"/>
                  <a:lumOff val="5000"/>
                </a:schemeClr>
              </a:solidFill>
              <a:latin typeface="Adobe 繁黑體 Std B" panose="020B0700000000000000" pitchFamily="34" charset="-120"/>
              <a:ea typeface="Adobe 繁黑體 Std B" panose="020B0700000000000000" pitchFamily="34" charset="-120"/>
            </a:endParaRPr>
          </a:p>
        </p:txBody>
      </p:sp>
      <p:sp>
        <p:nvSpPr>
          <p:cNvPr id="24" name="矩形 23">
            <a:extLst>
              <a:ext uri="{FF2B5EF4-FFF2-40B4-BE49-F238E27FC236}">
                <a16:creationId xmlns="" xmlns:a16="http://schemas.microsoft.com/office/drawing/2014/main" id="{4BFC41E5-B144-4672-BFD4-F54938A37F23}"/>
              </a:ext>
            </a:extLst>
          </p:cNvPr>
          <p:cNvSpPr/>
          <p:nvPr/>
        </p:nvSpPr>
        <p:spPr>
          <a:xfrm>
            <a:off x="4891224" y="3275414"/>
            <a:ext cx="1852476" cy="523220"/>
          </a:xfrm>
          <a:prstGeom prst="rect">
            <a:avLst/>
          </a:prstGeom>
          <a:solidFill>
            <a:schemeClr val="tx1">
              <a:lumMod val="95000"/>
              <a:lumOff val="5000"/>
            </a:schemeClr>
          </a:solidFill>
        </p:spPr>
        <p:txBody>
          <a:bodyPr wrap="square">
            <a:spAutoFit/>
          </a:bodyPr>
          <a:lstStyle/>
          <a:p>
            <a:r>
              <a:rPr lang="zh-TW" altLang="en-US" sz="2800" dirty="0" smtClean="0">
                <a:solidFill>
                  <a:schemeClr val="bg1"/>
                </a:solidFill>
                <a:latin typeface="Adobe 繁黑體 Std B" panose="020B0700000000000000" pitchFamily="34" charset="-120"/>
                <a:ea typeface="Adobe 繁黑體 Std B" panose="020B0700000000000000" pitchFamily="34" charset="-120"/>
              </a:rPr>
              <a:t>源           起</a:t>
            </a:r>
            <a:endParaRPr lang="zh-CN" altLang="en-US" sz="2800" dirty="0">
              <a:solidFill>
                <a:schemeClr val="accent3">
                  <a:lumMod val="40000"/>
                  <a:lumOff val="60000"/>
                </a:schemeClr>
              </a:solidFill>
              <a:latin typeface="Adobe 繁黑體 Std B" panose="020B0700000000000000" pitchFamily="34" charset="-120"/>
              <a:ea typeface="Adobe 繁黑體 Std B" panose="020B0700000000000000" pitchFamily="34" charset="-120"/>
            </a:endParaRPr>
          </a:p>
        </p:txBody>
      </p:sp>
      <p:sp>
        <p:nvSpPr>
          <p:cNvPr id="4" name="文字方塊 3"/>
          <p:cNvSpPr txBox="1"/>
          <p:nvPr/>
        </p:nvSpPr>
        <p:spPr>
          <a:xfrm>
            <a:off x="4838324" y="2837980"/>
            <a:ext cx="1958276" cy="461665"/>
          </a:xfrm>
          <a:prstGeom prst="rect">
            <a:avLst/>
          </a:prstGeom>
          <a:noFill/>
        </p:spPr>
        <p:txBody>
          <a:bodyPr wrap="square" rtlCol="0">
            <a:spAutoFit/>
          </a:bodyPr>
          <a:lstStyle/>
          <a:p>
            <a:r>
              <a:rPr lang="zh-TW" altLang="en-US" sz="2400" dirty="0" smtClean="0">
                <a:latin typeface="Adobe 繁黑體 Std B" panose="020B0700000000000000" pitchFamily="34" charset="-120"/>
                <a:ea typeface="Adobe 繁黑體 Std B" panose="020B0700000000000000" pitchFamily="34" charset="-120"/>
              </a:rPr>
              <a:t>設計師</a:t>
            </a:r>
            <a:r>
              <a:rPr lang="en-US" altLang="zh-TW" sz="2400" dirty="0">
                <a:latin typeface="Adobe 繁黑體 Std B" panose="020B0700000000000000" pitchFamily="34" charset="-120"/>
                <a:ea typeface="Adobe 繁黑體 Std B" panose="020B0700000000000000" pitchFamily="34" charset="-120"/>
              </a:rPr>
              <a:t> </a:t>
            </a:r>
            <a:r>
              <a:rPr lang="en-US" altLang="zh-TW" sz="2400" dirty="0" smtClean="0">
                <a:latin typeface="Adobe 繁黑體 Std B" panose="020B0700000000000000" pitchFamily="34" charset="-120"/>
                <a:ea typeface="Adobe 繁黑體 Std B" panose="020B0700000000000000" pitchFamily="34" charset="-120"/>
              </a:rPr>
              <a:t>/ </a:t>
            </a:r>
            <a:r>
              <a:rPr lang="zh-TW" altLang="en-US" sz="2400" dirty="0" smtClean="0">
                <a:latin typeface="Adobe 繁黑體 Std B" panose="020B0700000000000000" pitchFamily="34" charset="-120"/>
                <a:ea typeface="Adobe 繁黑體 Std B" panose="020B0700000000000000" pitchFamily="34" charset="-120"/>
              </a:rPr>
              <a:t>廠商</a:t>
            </a:r>
            <a:endParaRPr lang="zh-TW" altLang="en-US" sz="2400" dirty="0">
              <a:latin typeface="Adobe 繁黑體 Std B" panose="020B0700000000000000" pitchFamily="34" charset="-120"/>
              <a:ea typeface="Adobe 繁黑體 Std B" panose="020B0700000000000000" pitchFamily="34" charset="-120"/>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616" y="2898501"/>
            <a:ext cx="2787844" cy="984885"/>
          </a:xfrm>
          <a:prstGeom prst="rect">
            <a:avLst/>
          </a:prstGeom>
        </p:spPr>
      </p:pic>
      <p:sp>
        <p:nvSpPr>
          <p:cNvPr id="8" name="文字方塊 7"/>
          <p:cNvSpPr txBox="1"/>
          <p:nvPr/>
        </p:nvSpPr>
        <p:spPr>
          <a:xfrm>
            <a:off x="4913875" y="2789839"/>
            <a:ext cx="2031325" cy="461665"/>
          </a:xfrm>
          <a:prstGeom prst="rect">
            <a:avLst/>
          </a:prstGeom>
          <a:noFill/>
        </p:spPr>
        <p:txBody>
          <a:bodyPr wrap="none" rtlCol="0">
            <a:spAutoFit/>
          </a:bodyPr>
          <a:lstStyle/>
          <a:p>
            <a:r>
              <a:rPr lang="zh-CN" altLang="en-US" sz="2400" dirty="0">
                <a:latin typeface="Adobe 黑体 Std R" panose="020B0400000000000000" pitchFamily="34" charset="-128"/>
                <a:ea typeface="Adobe 黑体 Std R" panose="020B0400000000000000" pitchFamily="34" charset="-128"/>
              </a:rPr>
              <a:t>资源管理模式</a:t>
            </a:r>
            <a:endParaRPr lang="zh-TW" altLang="en-US" sz="2400" dirty="0">
              <a:latin typeface="Adobe 黑体 Std R" panose="020B0400000000000000" pitchFamily="34" charset="-128"/>
              <a:ea typeface="Adobe 黑体 Std R" panose="020B0400000000000000" pitchFamily="34" charset="-128"/>
            </a:endParaRPr>
          </a:p>
        </p:txBody>
      </p:sp>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601" y="1594821"/>
            <a:ext cx="825397" cy="825397"/>
          </a:xfrm>
          <a:prstGeom prst="rect">
            <a:avLst/>
          </a:prstGeom>
        </p:spPr>
      </p:pic>
      <p:pic>
        <p:nvPicPr>
          <p:cNvPr id="10" name="圖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599" y="4469714"/>
            <a:ext cx="825397" cy="825397"/>
          </a:xfrm>
          <a:prstGeom prst="rect">
            <a:avLst/>
          </a:prstGeom>
        </p:spPr>
      </p:pic>
      <p:pic>
        <p:nvPicPr>
          <p:cNvPr id="11" name="圖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1947" y="4469714"/>
            <a:ext cx="825397" cy="825397"/>
          </a:xfrm>
          <a:prstGeom prst="rect">
            <a:avLst/>
          </a:prstGeom>
        </p:spPr>
      </p:pic>
      <p:pic>
        <p:nvPicPr>
          <p:cNvPr id="12" name="圖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41947" y="1628489"/>
            <a:ext cx="825397" cy="825397"/>
          </a:xfrm>
          <a:prstGeom prst="rect">
            <a:avLst/>
          </a:prstGeom>
        </p:spPr>
      </p:pic>
      <p:sp>
        <p:nvSpPr>
          <p:cNvPr id="2" name="文字方塊 1"/>
          <p:cNvSpPr txBox="1"/>
          <p:nvPr/>
        </p:nvSpPr>
        <p:spPr>
          <a:xfrm>
            <a:off x="5221652" y="3532512"/>
            <a:ext cx="1415772" cy="461665"/>
          </a:xfrm>
          <a:prstGeom prst="rect">
            <a:avLst/>
          </a:prstGeom>
          <a:noFill/>
        </p:spPr>
        <p:txBody>
          <a:bodyPr wrap="none" rtlCol="0">
            <a:spAutoFit/>
          </a:bodyPr>
          <a:lstStyle/>
          <a:p>
            <a:r>
              <a:rPr lang="zh-TW" altLang="en-US" sz="2400" dirty="0">
                <a:latin typeface="Adobe 黑体 Std R" panose="020B0400000000000000" pitchFamily="34" charset="-128"/>
                <a:ea typeface="Adobe 黑体 Std R" panose="020B0400000000000000" pitchFamily="34" charset="-128"/>
              </a:rPr>
              <a:t>异业合作</a:t>
            </a:r>
          </a:p>
        </p:txBody>
      </p:sp>
      <p:sp>
        <p:nvSpPr>
          <p:cNvPr id="14" name="文字方塊 13"/>
          <p:cNvSpPr txBox="1"/>
          <p:nvPr/>
        </p:nvSpPr>
        <p:spPr>
          <a:xfrm>
            <a:off x="4343081" y="5823210"/>
            <a:ext cx="3139001" cy="461665"/>
          </a:xfrm>
          <a:prstGeom prst="rect">
            <a:avLst/>
          </a:prstGeom>
          <a:noFill/>
        </p:spPr>
        <p:txBody>
          <a:bodyPr wrap="none" rtlCol="0">
            <a:spAutoFit/>
          </a:bodyPr>
          <a:lstStyle/>
          <a:p>
            <a:r>
              <a:rPr lang="zh-CN" altLang="en-US" sz="2400" dirty="0">
                <a:latin typeface="Adobe 黑体 Std R" panose="020B0400000000000000" pitchFamily="34" charset="-128"/>
                <a:ea typeface="Adobe 黑体 Std R" panose="020B0400000000000000" pitchFamily="34" charset="-128"/>
              </a:rPr>
              <a:t>产销合一 </a:t>
            </a:r>
            <a:r>
              <a:rPr lang="en-US" altLang="zh-CN" sz="2400" dirty="0">
                <a:latin typeface="Adobe 黑体 Std R" panose="020B0400000000000000" pitchFamily="34" charset="-128"/>
                <a:ea typeface="Adobe 黑体 Std R" panose="020B0400000000000000" pitchFamily="34" charset="-128"/>
              </a:rPr>
              <a:t>? </a:t>
            </a:r>
            <a:r>
              <a:rPr lang="zh-CN" altLang="en-US" sz="2400" dirty="0">
                <a:latin typeface="Adobe 黑体 Std R" panose="020B0400000000000000" pitchFamily="34" charset="-128"/>
                <a:ea typeface="Adobe 黑体 Std R" panose="020B0400000000000000" pitchFamily="34" charset="-128"/>
              </a:rPr>
              <a:t>产销分离 </a:t>
            </a:r>
            <a:r>
              <a:rPr lang="en-US" altLang="zh-CN" sz="2400" dirty="0">
                <a:latin typeface="Adobe 黑体 Std R" panose="020B0400000000000000" pitchFamily="34" charset="-128"/>
                <a:ea typeface="Adobe 黑体 Std R" panose="020B0400000000000000" pitchFamily="34" charset="-128"/>
              </a:rPr>
              <a:t>?</a:t>
            </a:r>
            <a:endParaRPr lang="zh-TW" altLang="en-US" sz="2400" dirty="0">
              <a:latin typeface="Adobe 黑体 Std R" panose="020B0400000000000000" pitchFamily="34" charset="-128"/>
              <a:ea typeface="Adobe 黑体 Std R" panose="020B0400000000000000" pitchFamily="34" charset="-128"/>
            </a:endParaRPr>
          </a:p>
        </p:txBody>
      </p:sp>
    </p:spTree>
    <p:extLst>
      <p:ext uri="{BB962C8B-B14F-4D97-AF65-F5344CB8AC3E}">
        <p14:creationId xmlns:p14="http://schemas.microsoft.com/office/powerpoint/2010/main" val="245047595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lide(fromBottom)">
                                      <p:cBhvr>
                                        <p:cTn id="7" dur="500"/>
                                        <p:tgtEl>
                                          <p:spTgt spid="24"/>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3"/>
                                        </p:tgtEl>
                                        <p:attrNameLst>
                                          <p:attrName>ppt_y</p:attrName>
                                        </p:attrNameLst>
                                      </p:cBhvr>
                                      <p:tavLst>
                                        <p:tav tm="0">
                                          <p:val>
                                            <p:strVal val="#ppt_y"/>
                                          </p:val>
                                        </p:tav>
                                        <p:tav tm="100000">
                                          <p:val>
                                            <p:strVal val="#ppt_y"/>
                                          </p:val>
                                        </p:tav>
                                      </p:tavLst>
                                    </p:anim>
                                    <p:anim calcmode="lin" valueType="num">
                                      <p:cBhvr>
                                        <p:cTn id="13"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3"/>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2" name="文本框 21">
            <a:extLst>
              <a:ext uri="{FF2B5EF4-FFF2-40B4-BE49-F238E27FC236}">
                <a16:creationId xmlns="" xmlns:a16="http://schemas.microsoft.com/office/drawing/2014/main" id="{1301699A-F7A4-4B1B-B20F-E446D2EB8EFE}"/>
              </a:ext>
            </a:extLst>
          </p:cNvPr>
          <p:cNvSpPr txBox="1"/>
          <p:nvPr/>
        </p:nvSpPr>
        <p:spPr>
          <a:xfrm>
            <a:off x="4001954" y="4563537"/>
            <a:ext cx="4102437" cy="438582"/>
          </a:xfrm>
          <a:prstGeom prst="rect">
            <a:avLst/>
          </a:prstGeom>
          <a:noFill/>
        </p:spPr>
        <p:txBody>
          <a:bodyPr wrap="square" lIns="68580" tIns="34290" rIns="68580" bIns="34290" rtlCol="0">
            <a:spAutoFit/>
          </a:bodyPr>
          <a:lstStyle/>
          <a:p>
            <a:pPr algn="dist"/>
            <a:r>
              <a:rPr lang="en-US" altLang="zh-CN" sz="2400" dirty="0">
                <a:latin typeface="Adobe 繁黑體 Std B" panose="020B0700000000000000" pitchFamily="34" charset="-120"/>
                <a:ea typeface="Adobe 繁黑體 Std B" panose="020B0700000000000000" pitchFamily="34" charset="-120"/>
              </a:rPr>
              <a:t>Suitable for everyone</a:t>
            </a:r>
            <a:endParaRPr lang="zh-CN" altLang="en-US" sz="2400" dirty="0">
              <a:latin typeface="Adobe 繁黑體 Std B" panose="020B0700000000000000" pitchFamily="34" charset="-120"/>
              <a:ea typeface="Adobe 繁黑體 Std B" panose="020B0700000000000000" pitchFamily="34" charset="-120"/>
            </a:endParaRPr>
          </a:p>
        </p:txBody>
      </p:sp>
      <p:sp>
        <p:nvSpPr>
          <p:cNvPr id="23" name="文本框 25">
            <a:extLst>
              <a:ext uri="{FF2B5EF4-FFF2-40B4-BE49-F238E27FC236}">
                <a16:creationId xmlns="" xmlns:a16="http://schemas.microsoft.com/office/drawing/2014/main" id="{3B18FBED-50EC-4A2C-B87E-7AD18086145C}"/>
              </a:ext>
            </a:extLst>
          </p:cNvPr>
          <p:cNvSpPr txBox="1"/>
          <p:nvPr/>
        </p:nvSpPr>
        <p:spPr>
          <a:xfrm>
            <a:off x="4057650" y="5056817"/>
            <a:ext cx="4214676" cy="1546577"/>
          </a:xfrm>
          <a:prstGeom prst="rect">
            <a:avLst/>
          </a:prstGeom>
          <a:noFill/>
        </p:spPr>
        <p:txBody>
          <a:bodyPr wrap="square" lIns="68580" tIns="34290" rIns="68580" bIns="34290" rtlCol="0">
            <a:spAutoFit/>
          </a:bodyPr>
          <a:lstStyle/>
          <a:p>
            <a:r>
              <a:rPr lang="zh-CN" altLang="en-US" sz="3200" dirty="0">
                <a:latin typeface="Adobe 黑体 Std R" panose="020B0400000000000000" pitchFamily="34" charset="-128"/>
                <a:ea typeface="Adobe 黑体 Std R" panose="020B0400000000000000" pitchFamily="34" charset="-128"/>
              </a:rPr>
              <a:t>智慧平台。直播下单。多国语言。作品发表。</a:t>
            </a:r>
            <a:br>
              <a:rPr lang="zh-CN" altLang="en-US" sz="3200" dirty="0">
                <a:latin typeface="Adobe 黑体 Std R" panose="020B0400000000000000" pitchFamily="34" charset="-128"/>
                <a:ea typeface="Adobe 黑体 Std R" panose="020B0400000000000000" pitchFamily="34" charset="-128"/>
              </a:rPr>
            </a:br>
            <a:r>
              <a:rPr lang="zh-CN" altLang="en-US" sz="3200" dirty="0">
                <a:latin typeface="Adobe 黑体 Std R" panose="020B0400000000000000" pitchFamily="34" charset="-128"/>
                <a:ea typeface="Adobe 黑体 Std R" panose="020B0400000000000000" pitchFamily="34" charset="-128"/>
              </a:rPr>
              <a:t>品牌故事。设计理念。</a:t>
            </a:r>
            <a:endParaRPr lang="zh-CN" altLang="en-US" sz="3200" dirty="0">
              <a:solidFill>
                <a:schemeClr val="tx1">
                  <a:lumMod val="95000"/>
                  <a:lumOff val="5000"/>
                </a:schemeClr>
              </a:solidFill>
              <a:latin typeface="Adobe 黑体 Std R" panose="020B0400000000000000" pitchFamily="34" charset="-128"/>
              <a:ea typeface="Adobe 黑体 Std R" panose="020B0400000000000000" pitchFamily="34" charset="-128"/>
            </a:endParaRPr>
          </a:p>
        </p:txBody>
      </p:sp>
      <p:sp>
        <p:nvSpPr>
          <p:cNvPr id="4" name="文字方塊 3"/>
          <p:cNvSpPr txBox="1"/>
          <p:nvPr/>
        </p:nvSpPr>
        <p:spPr>
          <a:xfrm>
            <a:off x="4008049" y="-127000"/>
            <a:ext cx="3980588" cy="1077218"/>
          </a:xfrm>
          <a:prstGeom prst="rect">
            <a:avLst/>
          </a:prstGeom>
          <a:noFill/>
        </p:spPr>
        <p:txBody>
          <a:bodyPr wrap="square" rtlCol="0">
            <a:spAutoFit/>
          </a:bodyPr>
          <a:lstStyle/>
          <a:p>
            <a:pPr algn="ctr"/>
            <a:r>
              <a:rPr lang="en-US" altLang="zh-TW" sz="2400" dirty="0" smtClean="0">
                <a:latin typeface="Adobe 繁黑體 Std B" panose="020B0700000000000000" pitchFamily="34" charset="-120"/>
                <a:ea typeface="Adobe 繁黑體 Std B" panose="020B0700000000000000" pitchFamily="34" charset="-120"/>
              </a:rPr>
              <a:t/>
            </a:r>
            <a:br>
              <a:rPr lang="en-US" altLang="zh-TW" sz="2400" dirty="0" smtClean="0">
                <a:latin typeface="Adobe 繁黑體 Std B" panose="020B0700000000000000" pitchFamily="34" charset="-120"/>
                <a:ea typeface="Adobe 繁黑體 Std B" panose="020B0700000000000000" pitchFamily="34" charset="-120"/>
              </a:rPr>
            </a:br>
            <a:r>
              <a:rPr lang="zh-CN" altLang="en-US" sz="4000" dirty="0">
                <a:latin typeface="Adobe 黑体 Std R" panose="020B0400000000000000" pitchFamily="34" charset="-128"/>
                <a:ea typeface="Adobe 黑体 Std R" panose="020B0400000000000000" pitchFamily="34" charset="-128"/>
              </a:rPr>
              <a:t>设计师专属空间</a:t>
            </a:r>
            <a:endParaRPr lang="zh-TW" altLang="en-US" sz="4000" dirty="0">
              <a:latin typeface="Adobe 黑体 Std R" panose="020B0400000000000000" pitchFamily="34" charset="-128"/>
              <a:ea typeface="Adobe 黑体 Std R" panose="020B0400000000000000" pitchFamily="34" charset="-128"/>
            </a:endParaRPr>
          </a:p>
        </p:txBody>
      </p:sp>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24786"/>
            <a:ext cx="3886199" cy="1907090"/>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2594038"/>
            <a:ext cx="3886199" cy="1891206"/>
          </a:xfrm>
          <a:prstGeom prst="rect">
            <a:avLst/>
          </a:prstGeom>
        </p:spPr>
      </p:pic>
      <p:pic>
        <p:nvPicPr>
          <p:cNvPr id="7" name="圖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4742616"/>
            <a:ext cx="3886199" cy="1917191"/>
          </a:xfrm>
          <a:prstGeom prst="rect">
            <a:avLst/>
          </a:prstGeom>
        </p:spPr>
      </p:pic>
      <p:pic>
        <p:nvPicPr>
          <p:cNvPr id="8" name="圖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32845" y="400738"/>
            <a:ext cx="3953118" cy="1931138"/>
          </a:xfrm>
          <a:prstGeom prst="rect">
            <a:avLst/>
          </a:prstGeom>
        </p:spPr>
      </p:pic>
      <p:pic>
        <p:nvPicPr>
          <p:cNvPr id="9" name="圖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32845" y="1882639"/>
            <a:ext cx="3953118" cy="1900312"/>
          </a:xfrm>
          <a:prstGeom prst="rect">
            <a:avLst/>
          </a:prstGeom>
        </p:spPr>
      </p:pic>
      <p:pic>
        <p:nvPicPr>
          <p:cNvPr id="10" name="圖片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32845" y="3395700"/>
            <a:ext cx="3953118" cy="1972168"/>
          </a:xfrm>
          <a:prstGeom prst="rect">
            <a:avLst/>
          </a:prstGeom>
        </p:spPr>
      </p:pic>
      <p:pic>
        <p:nvPicPr>
          <p:cNvPr id="2" name="圖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03722" y="1542018"/>
            <a:ext cx="3924301" cy="2943226"/>
          </a:xfrm>
          <a:prstGeom prst="rect">
            <a:avLst/>
          </a:prstGeom>
        </p:spPr>
      </p:pic>
    </p:spTree>
    <p:extLst>
      <p:ext uri="{BB962C8B-B14F-4D97-AF65-F5344CB8AC3E}">
        <p14:creationId xmlns:p14="http://schemas.microsoft.com/office/powerpoint/2010/main" val="101466280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3"/>
                                        </p:tgtEl>
                                        <p:attrNameLst>
                                          <p:attrName>ppt_y</p:attrName>
                                        </p:attrNameLst>
                                      </p:cBhvr>
                                      <p:tavLst>
                                        <p:tav tm="0">
                                          <p:val>
                                            <p:strVal val="#ppt_y"/>
                                          </p:val>
                                        </p:tav>
                                        <p:tav tm="100000">
                                          <p:val>
                                            <p:strVal val="#ppt_y"/>
                                          </p:val>
                                        </p:tav>
                                      </p:tavLst>
                                    </p:anim>
                                    <p:anim calcmode="lin" valueType="num">
                                      <p:cBhvr>
                                        <p:cTn id="9"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311900" cy="876422"/>
          </a:xfrm>
          <a:prstGeom prst="rect">
            <a:avLst/>
          </a:prstGeom>
        </p:spPr>
      </p:pic>
      <p:pic>
        <p:nvPicPr>
          <p:cNvPr id="6" name="圖片 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0" y="0"/>
            <a:ext cx="12192000" cy="7165127"/>
          </a:xfrm>
          <a:prstGeom prst="rect">
            <a:avLst/>
          </a:prstGeom>
        </p:spPr>
      </p:pic>
      <p:sp>
        <p:nvSpPr>
          <p:cNvPr id="3" name="文字方塊 2"/>
          <p:cNvSpPr txBox="1"/>
          <p:nvPr/>
        </p:nvSpPr>
        <p:spPr>
          <a:xfrm>
            <a:off x="547428" y="438052"/>
            <a:ext cx="6923690" cy="769441"/>
          </a:xfrm>
          <a:prstGeom prst="rect">
            <a:avLst/>
          </a:prstGeom>
          <a:noFill/>
        </p:spPr>
        <p:txBody>
          <a:bodyPr wrap="none" rtlCol="0">
            <a:spAutoFit/>
          </a:bodyPr>
          <a:lstStyle/>
          <a:p>
            <a:r>
              <a:rPr lang="en-US" altLang="zh-TW" sz="4400" dirty="0" smtClean="0">
                <a:latin typeface="Adobe 繁黑體 Std B" panose="020B0700000000000000" pitchFamily="34" charset="-120"/>
                <a:ea typeface="Adobe 繁黑體 Std B" panose="020B0700000000000000" pitchFamily="34" charset="-120"/>
              </a:rPr>
              <a:t>Innodesigner101 </a:t>
            </a:r>
            <a:r>
              <a:rPr lang="zh-TW" altLang="en-US" sz="4400" dirty="0" smtClean="0">
                <a:latin typeface="Adobe 繁黑體 Std B" panose="020B0700000000000000" pitchFamily="34" charset="-120"/>
                <a:ea typeface="Adobe 繁黑體 Std B" panose="020B0700000000000000" pitchFamily="34" charset="-120"/>
              </a:rPr>
              <a:t>智能分析</a:t>
            </a:r>
            <a:endParaRPr lang="zh-TW" altLang="en-US" sz="4400" dirty="0">
              <a:latin typeface="Adobe 繁黑體 Std B" panose="020B0700000000000000" pitchFamily="34" charset="-120"/>
              <a:ea typeface="Adobe 繁黑體 Std B" panose="020B0700000000000000" pitchFamily="34" charset="-120"/>
            </a:endParaRPr>
          </a:p>
        </p:txBody>
      </p:sp>
      <p:pic>
        <p:nvPicPr>
          <p:cNvPr id="4" name="圖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567" y="1242404"/>
            <a:ext cx="6096851" cy="1952898"/>
          </a:xfrm>
          <a:prstGeom prst="rect">
            <a:avLst/>
          </a:prstGeom>
        </p:spPr>
      </p:pic>
      <p:pic>
        <p:nvPicPr>
          <p:cNvPr id="7" name="圖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3944" y="3086237"/>
            <a:ext cx="6020640" cy="1943371"/>
          </a:xfrm>
          <a:prstGeom prst="rect">
            <a:avLst/>
          </a:prstGeom>
        </p:spPr>
      </p:pic>
      <p:pic>
        <p:nvPicPr>
          <p:cNvPr id="9" name="圖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4619" y="4962260"/>
            <a:ext cx="6058746" cy="1895740"/>
          </a:xfrm>
          <a:prstGeom prst="rect">
            <a:avLst/>
          </a:prstGeom>
        </p:spPr>
      </p:pic>
      <p:pic>
        <p:nvPicPr>
          <p:cNvPr id="10" name="圖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29" y="3472438"/>
            <a:ext cx="5450423" cy="1169754"/>
          </a:xfrm>
          <a:prstGeom prst="rect">
            <a:avLst/>
          </a:prstGeom>
        </p:spPr>
      </p:pic>
      <p:pic>
        <p:nvPicPr>
          <p:cNvPr id="11" name="圖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2327" y="1592354"/>
            <a:ext cx="5439764" cy="1102738"/>
          </a:xfrm>
          <a:prstGeom prst="rect">
            <a:avLst/>
          </a:prstGeom>
        </p:spPr>
      </p:pic>
      <p:sp>
        <p:nvSpPr>
          <p:cNvPr id="12" name="文字方塊 11"/>
          <p:cNvSpPr txBox="1"/>
          <p:nvPr/>
        </p:nvSpPr>
        <p:spPr>
          <a:xfrm>
            <a:off x="8075187" y="348945"/>
            <a:ext cx="3788217" cy="830997"/>
          </a:xfrm>
          <a:prstGeom prst="rect">
            <a:avLst/>
          </a:prstGeom>
          <a:noFill/>
        </p:spPr>
        <p:txBody>
          <a:bodyPr wrap="none" rtlCol="0">
            <a:spAutoFit/>
          </a:bodyPr>
          <a:lstStyle/>
          <a:p>
            <a:pPr algn="ctr"/>
            <a:r>
              <a:rPr lang="zh-CN" altLang="en-US" sz="2800" dirty="0">
                <a:latin typeface="Adobe 黑体 Std R" panose="020B0400000000000000" pitchFamily="34" charset="-128"/>
                <a:ea typeface="Adobe 黑体 Std R" panose="020B0400000000000000" pitchFamily="34" charset="-128"/>
              </a:rPr>
              <a:t>温度</a:t>
            </a:r>
            <a:r>
              <a:rPr lang="en-US" altLang="zh-CN" sz="2800" dirty="0">
                <a:latin typeface="Adobe 黑体 Std R" panose="020B0400000000000000" pitchFamily="34" charset="-128"/>
                <a:ea typeface="Adobe 黑体 Std R" panose="020B0400000000000000" pitchFamily="34" charset="-128"/>
              </a:rPr>
              <a:t>X</a:t>
            </a:r>
            <a:r>
              <a:rPr lang="zh-CN" altLang="en-US" sz="2800" dirty="0">
                <a:latin typeface="Adobe 黑体 Std R" panose="020B0400000000000000" pitchFamily="34" charset="-128"/>
                <a:ea typeface="Adobe 黑体 Std R" panose="020B0400000000000000" pitchFamily="34" charset="-128"/>
              </a:rPr>
              <a:t>市场</a:t>
            </a:r>
            <a:r>
              <a:rPr lang="en-US" altLang="zh-CN" sz="2800" dirty="0">
                <a:latin typeface="Adobe 黑体 Std R" panose="020B0400000000000000" pitchFamily="34" charset="-128"/>
                <a:ea typeface="Adobe 黑体 Std R" panose="020B0400000000000000" pitchFamily="34" charset="-128"/>
              </a:rPr>
              <a:t>X</a:t>
            </a:r>
            <a:r>
              <a:rPr lang="zh-CN" altLang="en-US" sz="2800" dirty="0">
                <a:latin typeface="Adobe 黑体 Std R" panose="020B0400000000000000" pitchFamily="34" charset="-128"/>
                <a:ea typeface="Adobe 黑体 Std R" panose="020B0400000000000000" pitchFamily="34" charset="-128"/>
              </a:rPr>
              <a:t>广告</a:t>
            </a:r>
            <a:r>
              <a:rPr lang="en-US" altLang="zh-CN" sz="2800" dirty="0">
                <a:latin typeface="Adobe 黑体 Std R" panose="020B0400000000000000" pitchFamily="34" charset="-128"/>
                <a:ea typeface="Adobe 黑体 Std R" panose="020B0400000000000000" pitchFamily="34" charset="-128"/>
              </a:rPr>
              <a:t>X</a:t>
            </a:r>
            <a:r>
              <a:rPr lang="zh-CN" altLang="en-US" sz="2800" dirty="0">
                <a:latin typeface="Adobe 黑体 Std R" panose="020B0400000000000000" pitchFamily="34" charset="-128"/>
                <a:ea typeface="Adobe 黑体 Std R" panose="020B0400000000000000" pitchFamily="34" charset="-128"/>
              </a:rPr>
              <a:t>订单</a:t>
            </a:r>
            <a:r>
              <a:rPr lang="en-US" altLang="zh-TW" sz="2800" dirty="0" smtClean="0">
                <a:latin typeface="Adobe 繁黑體 Std B" panose="020B0700000000000000" pitchFamily="34" charset="-120"/>
                <a:ea typeface="Adobe 繁黑體 Std B" panose="020B0700000000000000" pitchFamily="34" charset="-120"/>
              </a:rPr>
              <a:t/>
            </a:r>
            <a:br>
              <a:rPr lang="en-US" altLang="zh-TW" sz="2800" dirty="0" smtClean="0">
                <a:latin typeface="Adobe 繁黑體 Std B" panose="020B0700000000000000" pitchFamily="34" charset="-120"/>
                <a:ea typeface="Adobe 繁黑體 Std B" panose="020B0700000000000000" pitchFamily="34" charset="-120"/>
              </a:rPr>
            </a:br>
            <a:r>
              <a:rPr lang="zh-TW" altLang="en-US" sz="2000" dirty="0">
                <a:latin typeface="Adobe 黑体 Std R" panose="020B0400000000000000" pitchFamily="34" charset="-128"/>
                <a:ea typeface="Adobe 黑体 Std R" panose="020B0400000000000000" pitchFamily="34" charset="-128"/>
              </a:rPr>
              <a:t>样本气温</a:t>
            </a:r>
            <a:r>
              <a:rPr lang="en-US" altLang="zh-TW" sz="2000" dirty="0">
                <a:latin typeface="Adobe 黑体 Std R" panose="020B0400000000000000" pitchFamily="34" charset="-128"/>
                <a:ea typeface="Adobe 黑体 Std R" panose="020B0400000000000000" pitchFamily="34" charset="-128"/>
              </a:rPr>
              <a:t>: </a:t>
            </a:r>
            <a:r>
              <a:rPr lang="en-US" altLang="zh-TW" sz="2000" dirty="0" smtClean="0">
                <a:latin typeface="Adobe 繁黑體 Std B" panose="020B0700000000000000" pitchFamily="34" charset="-120"/>
                <a:ea typeface="Adobe 繁黑體 Std B" panose="020B0700000000000000" pitchFamily="34" charset="-120"/>
              </a:rPr>
              <a:t>Jan.,31</a:t>
            </a:r>
            <a:r>
              <a:rPr lang="en-US" altLang="zh-TW" sz="2000" baseline="30000" dirty="0" smtClean="0">
                <a:latin typeface="Adobe 繁黑體 Std B" panose="020B0700000000000000" pitchFamily="34" charset="-120"/>
                <a:ea typeface="Adobe 繁黑體 Std B" panose="020B0700000000000000" pitchFamily="34" charset="-120"/>
              </a:rPr>
              <a:t>th</a:t>
            </a:r>
            <a:r>
              <a:rPr lang="en-US" altLang="zh-TW" sz="2000" dirty="0" smtClean="0">
                <a:latin typeface="Adobe 繁黑體 Std B" panose="020B0700000000000000" pitchFamily="34" charset="-120"/>
                <a:ea typeface="Adobe 繁黑體 Std B" panose="020B0700000000000000" pitchFamily="34" charset="-120"/>
              </a:rPr>
              <a:t>.,2019</a:t>
            </a:r>
            <a:endParaRPr lang="zh-TW" altLang="en-US" sz="2000" dirty="0">
              <a:latin typeface="Adobe 繁黑體 Std B" panose="020B0700000000000000" pitchFamily="34" charset="-120"/>
              <a:ea typeface="Adobe 繁黑體 Std B" panose="020B0700000000000000" pitchFamily="34" charset="-120"/>
            </a:endParaRPr>
          </a:p>
        </p:txBody>
      </p:sp>
      <p:pic>
        <p:nvPicPr>
          <p:cNvPr id="13" name="圖片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88350" y="5409735"/>
            <a:ext cx="5494023" cy="1112249"/>
          </a:xfrm>
          <a:prstGeom prst="rect">
            <a:avLst/>
          </a:prstGeom>
        </p:spPr>
      </p:pic>
    </p:spTree>
    <p:extLst>
      <p:ext uri="{BB962C8B-B14F-4D97-AF65-F5344CB8AC3E}">
        <p14:creationId xmlns:p14="http://schemas.microsoft.com/office/powerpoint/2010/main" val="1752105841"/>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311900" cy="876422"/>
          </a:xfrm>
          <a:prstGeom prst="rect">
            <a:avLst/>
          </a:prstGeom>
        </p:spPr>
      </p:pic>
      <p:pic>
        <p:nvPicPr>
          <p:cNvPr id="6" name="圖片 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0" y="0"/>
            <a:ext cx="12192000" cy="7165127"/>
          </a:xfrm>
          <a:prstGeom prst="rect">
            <a:avLst/>
          </a:prstGeom>
        </p:spPr>
      </p:pic>
      <p:sp>
        <p:nvSpPr>
          <p:cNvPr id="3" name="文字方塊 2"/>
          <p:cNvSpPr txBox="1"/>
          <p:nvPr/>
        </p:nvSpPr>
        <p:spPr>
          <a:xfrm>
            <a:off x="1516911" y="658392"/>
            <a:ext cx="9124614" cy="769441"/>
          </a:xfrm>
          <a:prstGeom prst="rect">
            <a:avLst/>
          </a:prstGeom>
          <a:noFill/>
        </p:spPr>
        <p:txBody>
          <a:bodyPr wrap="none" rtlCol="0">
            <a:spAutoFit/>
          </a:bodyPr>
          <a:lstStyle/>
          <a:p>
            <a:r>
              <a:rPr lang="en-US" altLang="zh-TW" sz="4400" dirty="0" smtClean="0">
                <a:latin typeface="Adobe 繁黑體 Std B" panose="020B0700000000000000" pitchFamily="34" charset="-120"/>
                <a:ea typeface="Adobe 繁黑體 Std B" panose="020B0700000000000000" pitchFamily="34" charset="-120"/>
              </a:rPr>
              <a:t>Innodesigner101</a:t>
            </a:r>
            <a:r>
              <a:rPr lang="zh-TW" altLang="en-US" sz="4400" dirty="0">
                <a:latin typeface="Adobe 繁黑體 Std B" panose="020B0700000000000000" pitchFamily="34" charset="-120"/>
                <a:ea typeface="Adobe 繁黑體 Std B" panose="020B0700000000000000" pitchFamily="34" charset="-120"/>
              </a:rPr>
              <a:t>多装置界面</a:t>
            </a:r>
            <a:r>
              <a:rPr lang="en-US" altLang="zh-TW" sz="4400" dirty="0" smtClean="0">
                <a:latin typeface="Adobe 繁黑體 Std B" panose="020B0700000000000000" pitchFamily="34" charset="-120"/>
                <a:ea typeface="Adobe 繁黑體 Std B" panose="020B0700000000000000" pitchFamily="34" charset="-120"/>
              </a:rPr>
              <a:t>&amp; RWD</a:t>
            </a:r>
            <a:endParaRPr lang="zh-TW" altLang="en-US" sz="4400" dirty="0">
              <a:latin typeface="Adobe 繁黑體 Std B" panose="020B0700000000000000" pitchFamily="34" charset="-120"/>
              <a:ea typeface="Adobe 繁黑體 Std B" panose="020B0700000000000000" pitchFamily="34" charset="-120"/>
            </a:endParaRPr>
          </a:p>
        </p:txBody>
      </p:sp>
      <p:pic>
        <p:nvPicPr>
          <p:cNvPr id="5" name="圖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5648" y="1379537"/>
            <a:ext cx="8694951" cy="5114925"/>
          </a:xfrm>
          <a:prstGeom prst="rect">
            <a:avLst/>
          </a:prstGeom>
        </p:spPr>
      </p:pic>
    </p:spTree>
    <p:extLst>
      <p:ext uri="{BB962C8B-B14F-4D97-AF65-F5344CB8AC3E}">
        <p14:creationId xmlns:p14="http://schemas.microsoft.com/office/powerpoint/2010/main" val="4178497674"/>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311900" cy="876422"/>
          </a:xfrm>
          <a:prstGeom prst="rect">
            <a:avLst/>
          </a:prstGeom>
        </p:spPr>
      </p:pic>
      <p:pic>
        <p:nvPicPr>
          <p:cNvPr id="6" name="圖片 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0" y="-134651"/>
            <a:ext cx="12192000" cy="7165127"/>
          </a:xfrm>
          <a:prstGeom prst="rect">
            <a:avLst/>
          </a:prstGeom>
        </p:spPr>
      </p:pic>
      <p:sp>
        <p:nvSpPr>
          <p:cNvPr id="40" name="矩形 39"/>
          <p:cNvSpPr/>
          <p:nvPr/>
        </p:nvSpPr>
        <p:spPr>
          <a:xfrm>
            <a:off x="1386938" y="2428357"/>
            <a:ext cx="9099550" cy="4852519"/>
          </a:xfrm>
          <a:prstGeom prst="rect">
            <a:avLst/>
          </a:prstGeom>
        </p:spPr>
        <p:txBody>
          <a:bodyPr wrap="square" lIns="91412" tIns="45706" rIns="91412" bIns="45706">
            <a:spAutoFit/>
          </a:bodyPr>
          <a:lstStyle/>
          <a:p>
            <a:pPr algn="ctr"/>
            <a:r>
              <a:rPr lang="zh-TW" altLang="en-US" sz="3200" dirty="0" smtClean="0">
                <a:latin typeface="Adobe 繁黑體 Std B" panose="020B0700000000000000" pitchFamily="34" charset="-120"/>
                <a:ea typeface="Adobe 繁黑體 Std B" panose="020B0700000000000000" pitchFamily="34" charset="-120"/>
              </a:rPr>
              <a:t>主要</a:t>
            </a:r>
            <a:r>
              <a:rPr lang="en-US" altLang="zh-TW" sz="3200" dirty="0" smtClean="0">
                <a:latin typeface="Adobe 繁黑體 Std B" panose="020B0700000000000000" pitchFamily="34" charset="-120"/>
                <a:ea typeface="Adobe 繁黑體 Std B" panose="020B0700000000000000" pitchFamily="34" charset="-120"/>
              </a:rPr>
              <a:t/>
            </a:r>
            <a:br>
              <a:rPr lang="en-US" altLang="zh-TW" sz="3200" dirty="0" smtClean="0">
                <a:latin typeface="Adobe 繁黑體 Std B" panose="020B0700000000000000" pitchFamily="34" charset="-120"/>
                <a:ea typeface="Adobe 繁黑體 Std B" panose="020B0700000000000000" pitchFamily="34" charset="-120"/>
              </a:rPr>
            </a:br>
            <a:r>
              <a:rPr lang="en-US" altLang="zh-TW" sz="3200" dirty="0" smtClean="0">
                <a:latin typeface="Adobe 繁黑體 Std B" panose="020B0700000000000000" pitchFamily="34" charset="-120"/>
                <a:ea typeface="Adobe 繁黑體 Std B" panose="020B0700000000000000" pitchFamily="34" charset="-120"/>
              </a:rPr>
              <a:t>CMS,HCM, VM, CDN, Cache, Streaming </a:t>
            </a:r>
            <a:br>
              <a:rPr lang="en-US" altLang="zh-TW" sz="3200" dirty="0" smtClean="0">
                <a:latin typeface="Adobe 繁黑體 Std B" panose="020B0700000000000000" pitchFamily="34" charset="-120"/>
                <a:ea typeface="Adobe 繁黑體 Std B" panose="020B0700000000000000" pitchFamily="34" charset="-120"/>
              </a:rPr>
            </a:br>
            <a:r>
              <a:rPr lang="en-US" altLang="zh-TW" sz="3200" dirty="0" smtClean="0">
                <a:latin typeface="Adobe 繁黑體 Std B" panose="020B0700000000000000" pitchFamily="34" charset="-120"/>
                <a:ea typeface="Adobe 繁黑體 Std B" panose="020B0700000000000000" pitchFamily="34" charset="-120"/>
              </a:rPr>
              <a:t>Node.js, PHP, React, Html5,Jquery,JS</a:t>
            </a:r>
            <a:br>
              <a:rPr lang="en-US" altLang="zh-TW" sz="3200" dirty="0" smtClean="0">
                <a:latin typeface="Adobe 繁黑體 Std B" panose="020B0700000000000000" pitchFamily="34" charset="-120"/>
                <a:ea typeface="Adobe 繁黑體 Std B" panose="020B0700000000000000" pitchFamily="34" charset="-120"/>
              </a:rPr>
            </a:br>
            <a:r>
              <a:rPr lang="en-US" altLang="zh-TW" sz="3200" dirty="0" smtClean="0">
                <a:latin typeface="Adobe 繁黑體 Std B" panose="020B0700000000000000" pitchFamily="34" charset="-120"/>
                <a:ea typeface="Adobe 繁黑體 Std B" panose="020B0700000000000000" pitchFamily="34" charset="-120"/>
              </a:rPr>
              <a:t>IOS, Android</a:t>
            </a:r>
            <a:br>
              <a:rPr lang="en-US" altLang="zh-TW" sz="3200" dirty="0" smtClean="0">
                <a:latin typeface="Adobe 繁黑體 Std B" panose="020B0700000000000000" pitchFamily="34" charset="-120"/>
                <a:ea typeface="Adobe 繁黑體 Std B" panose="020B0700000000000000" pitchFamily="34" charset="-120"/>
              </a:rPr>
            </a:br>
            <a:r>
              <a:rPr lang="en-US" altLang="zh-TW" sz="3200" dirty="0" smtClean="0">
                <a:latin typeface="Adobe 繁黑體 Std B" panose="020B0700000000000000" pitchFamily="34" charset="-120"/>
                <a:ea typeface="Adobe 繁黑體 Std B" panose="020B0700000000000000" pitchFamily="34" charset="-120"/>
              </a:rPr>
              <a:t>SQL, </a:t>
            </a:r>
            <a:r>
              <a:rPr lang="en-US" altLang="zh-TW" sz="3200" dirty="0" err="1" smtClean="0">
                <a:latin typeface="Adobe 繁黑體 Std B" panose="020B0700000000000000" pitchFamily="34" charset="-120"/>
                <a:ea typeface="Adobe 繁黑體 Std B" panose="020B0700000000000000" pitchFamily="34" charset="-120"/>
              </a:rPr>
              <a:t>Mysql</a:t>
            </a:r>
            <a:r>
              <a:rPr lang="en-US" altLang="zh-TW" sz="3200" dirty="0" smtClean="0">
                <a:latin typeface="Adobe 繁黑體 Std B" panose="020B0700000000000000" pitchFamily="34" charset="-120"/>
                <a:ea typeface="Adobe 繁黑體 Std B" panose="020B0700000000000000" pitchFamily="34" charset="-120"/>
              </a:rPr>
              <a:t>, </a:t>
            </a:r>
            <a:r>
              <a:rPr lang="en-US" altLang="zh-TW" sz="3200" dirty="0" err="1" smtClean="0">
                <a:latin typeface="Adobe 繁黑體 Std B" panose="020B0700000000000000" pitchFamily="34" charset="-120"/>
                <a:ea typeface="Adobe 繁黑體 Std B" panose="020B0700000000000000" pitchFamily="34" charset="-120"/>
              </a:rPr>
              <a:t>Json</a:t>
            </a:r>
            <a:r>
              <a:rPr lang="en-US" altLang="zh-TW" sz="3200" dirty="0" smtClean="0">
                <a:latin typeface="Adobe 繁黑體 Std B" panose="020B0700000000000000" pitchFamily="34" charset="-120"/>
                <a:ea typeface="Adobe 繁黑體 Std B" panose="020B0700000000000000" pitchFamily="34" charset="-120"/>
              </a:rPr>
              <a:t>, CSV</a:t>
            </a:r>
            <a:br>
              <a:rPr lang="en-US" altLang="zh-TW" sz="3200" dirty="0" smtClean="0">
                <a:latin typeface="Adobe 繁黑體 Std B" panose="020B0700000000000000" pitchFamily="34" charset="-120"/>
                <a:ea typeface="Adobe 繁黑體 Std B" panose="020B0700000000000000" pitchFamily="34" charset="-120"/>
              </a:rPr>
            </a:br>
            <a:r>
              <a:rPr lang="en-US" altLang="zh-TW" sz="3200" dirty="0" smtClean="0">
                <a:latin typeface="Adobe 繁黑體 Std B" panose="020B0700000000000000" pitchFamily="34" charset="-120"/>
                <a:ea typeface="Adobe 繁黑體 Std B" panose="020B0700000000000000" pitchFamily="34" charset="-120"/>
              </a:rPr>
              <a:t/>
            </a:r>
            <a:br>
              <a:rPr lang="en-US" altLang="zh-TW" sz="3200" dirty="0" smtClean="0">
                <a:latin typeface="Adobe 繁黑體 Std B" panose="020B0700000000000000" pitchFamily="34" charset="-120"/>
                <a:ea typeface="Adobe 繁黑體 Std B" panose="020B0700000000000000" pitchFamily="34" charset="-120"/>
              </a:rPr>
            </a:br>
            <a:r>
              <a:rPr lang="zh-CN" altLang="en-US" sz="3200" dirty="0" smtClean="0">
                <a:latin typeface="Adobe 黑体 Std R" panose="020B0400000000000000" pitchFamily="34" charset="-128"/>
                <a:ea typeface="Adobe 黑体 Std R" panose="020B0400000000000000" pitchFamily="34" charset="-128"/>
              </a:rPr>
              <a:t>相关</a:t>
            </a:r>
            <a:r>
              <a:rPr lang="en-US" altLang="zh-TW" sz="3200" dirty="0" smtClean="0">
                <a:latin typeface="Adobe 繁黑體 Std B" panose="020B0700000000000000" pitchFamily="34" charset="-120"/>
                <a:ea typeface="Adobe 繁黑體 Std B" panose="020B0700000000000000" pitchFamily="34" charset="-120"/>
              </a:rPr>
              <a:t/>
            </a:r>
            <a:br>
              <a:rPr lang="en-US" altLang="zh-TW" sz="3200" dirty="0" smtClean="0">
                <a:latin typeface="Adobe 繁黑體 Std B" panose="020B0700000000000000" pitchFamily="34" charset="-120"/>
                <a:ea typeface="Adobe 繁黑體 Std B" panose="020B0700000000000000" pitchFamily="34" charset="-120"/>
              </a:rPr>
            </a:br>
            <a:r>
              <a:rPr lang="en-US" altLang="zh-TW" sz="3200" dirty="0" smtClean="0">
                <a:latin typeface="Adobe 繁黑體 Std B" panose="020B0700000000000000" pitchFamily="34" charset="-120"/>
                <a:ea typeface="Adobe 繁黑體 Std B" panose="020B0700000000000000" pitchFamily="34" charset="-120"/>
              </a:rPr>
              <a:t>Amazon, </a:t>
            </a:r>
            <a:r>
              <a:rPr lang="en-US" altLang="zh-TW" sz="3200" dirty="0" err="1" smtClean="0">
                <a:latin typeface="Adobe 繁黑體 Std B" panose="020B0700000000000000" pitchFamily="34" charset="-120"/>
                <a:ea typeface="Adobe 繁黑體 Std B" panose="020B0700000000000000" pitchFamily="34" charset="-120"/>
              </a:rPr>
              <a:t>Heroku</a:t>
            </a:r>
            <a:r>
              <a:rPr lang="en-US" altLang="zh-TW" sz="3200" dirty="0" smtClean="0">
                <a:latin typeface="Adobe 繁黑體 Std B" panose="020B0700000000000000" pitchFamily="34" charset="-120"/>
                <a:ea typeface="Adobe 繁黑體 Std B" panose="020B0700000000000000" pitchFamily="34" charset="-120"/>
              </a:rPr>
              <a:t>, </a:t>
            </a:r>
            <a:r>
              <a:rPr lang="en-US" altLang="zh-TW" sz="3200" dirty="0" err="1" smtClean="0">
                <a:latin typeface="Adobe 繁黑體 Std B" panose="020B0700000000000000" pitchFamily="34" charset="-120"/>
                <a:ea typeface="Adobe 繁黑體 Std B" panose="020B0700000000000000" pitchFamily="34" charset="-120"/>
              </a:rPr>
              <a:t>Github</a:t>
            </a:r>
            <a:r>
              <a:rPr lang="en-US" altLang="zh-TW" sz="3200" dirty="0" smtClean="0">
                <a:latin typeface="Adobe 繁黑體 Std B" panose="020B0700000000000000" pitchFamily="34" charset="-120"/>
                <a:ea typeface="Adobe 繁黑體 Std B" panose="020B0700000000000000" pitchFamily="34" charset="-120"/>
              </a:rPr>
              <a:t>, Docker, 5G, 802.11X, Azure, Alibaba, </a:t>
            </a:r>
            <a:r>
              <a:rPr lang="en-US" altLang="zh-TW" sz="3200" dirty="0" err="1" smtClean="0">
                <a:latin typeface="Adobe 繁黑體 Std B" panose="020B0700000000000000" pitchFamily="34" charset="-120"/>
                <a:ea typeface="Adobe 繁黑體 Std B" panose="020B0700000000000000" pitchFamily="34" charset="-120"/>
              </a:rPr>
              <a:t>Tencent</a:t>
            </a:r>
            <a:r>
              <a:rPr lang="en-US" altLang="zh-TW" sz="3200" dirty="0" smtClean="0">
                <a:latin typeface="Adobe 繁黑體 Std B" panose="020B0700000000000000" pitchFamily="34" charset="-120"/>
                <a:ea typeface="Adobe 繁黑體 Std B" panose="020B0700000000000000" pitchFamily="34" charset="-120"/>
              </a:rPr>
              <a:t>, Mega.nz, </a:t>
            </a:r>
            <a:r>
              <a:rPr lang="en-US" altLang="zh-TW" sz="3200" dirty="0" err="1" smtClean="0">
                <a:latin typeface="Adobe 繁黑體 Std B" panose="020B0700000000000000" pitchFamily="34" charset="-120"/>
                <a:ea typeface="Adobe 繁黑體 Std B" panose="020B0700000000000000" pitchFamily="34" charset="-120"/>
              </a:rPr>
              <a:t>Youtube</a:t>
            </a:r>
            <a:r>
              <a:rPr lang="en-US" altLang="zh-TW" sz="3200" dirty="0" smtClean="0">
                <a:latin typeface="Adobe 繁黑體 Std B" panose="020B0700000000000000" pitchFamily="34" charset="-120"/>
                <a:ea typeface="Adobe 繁黑體 Std B" panose="020B0700000000000000" pitchFamily="34" charset="-120"/>
              </a:rPr>
              <a:t/>
            </a:r>
            <a:br>
              <a:rPr lang="en-US" altLang="zh-TW" sz="3200" dirty="0" smtClean="0">
                <a:latin typeface="Adobe 繁黑體 Std B" panose="020B0700000000000000" pitchFamily="34" charset="-120"/>
                <a:ea typeface="Adobe 繁黑體 Std B" panose="020B0700000000000000" pitchFamily="34" charset="-120"/>
              </a:rPr>
            </a:br>
            <a:endParaRPr lang="zh-CN" altLang="en-US" sz="2133" dirty="0">
              <a:solidFill>
                <a:schemeClr val="tx1">
                  <a:lumMod val="75000"/>
                  <a:lumOff val="25000"/>
                </a:schemeClr>
              </a:solidFill>
              <a:latin typeface="微软雅黑" pitchFamily="34" charset="-122"/>
              <a:ea typeface="微软雅黑" pitchFamily="34" charset="-122"/>
            </a:endParaRPr>
          </a:p>
        </p:txBody>
      </p:sp>
      <p:sp>
        <p:nvSpPr>
          <p:cNvPr id="3" name="文字方塊 2"/>
          <p:cNvSpPr txBox="1"/>
          <p:nvPr/>
        </p:nvSpPr>
        <p:spPr>
          <a:xfrm>
            <a:off x="1910611" y="702069"/>
            <a:ext cx="7925568" cy="769441"/>
          </a:xfrm>
          <a:prstGeom prst="rect">
            <a:avLst/>
          </a:prstGeom>
          <a:noFill/>
        </p:spPr>
        <p:txBody>
          <a:bodyPr wrap="none" rtlCol="0">
            <a:spAutoFit/>
          </a:bodyPr>
          <a:lstStyle/>
          <a:p>
            <a:r>
              <a:rPr lang="en-US" altLang="zh-TW" sz="4400" dirty="0" smtClean="0">
                <a:latin typeface="Adobe 繁黑體 Std B" panose="020B0700000000000000" pitchFamily="34" charset="-120"/>
                <a:ea typeface="Adobe 繁黑體 Std B" panose="020B0700000000000000" pitchFamily="34" charset="-120"/>
              </a:rPr>
              <a:t>Innodesigner101</a:t>
            </a:r>
            <a:r>
              <a:rPr lang="zh-CN" altLang="en-US" sz="4400" dirty="0">
                <a:latin typeface="Adobe 黑体 Std R" panose="020B0400000000000000" pitchFamily="34" charset="-128"/>
                <a:ea typeface="Adobe 黑体 Std R" panose="020B0400000000000000" pitchFamily="34" charset="-128"/>
              </a:rPr>
              <a:t>平台相关技术</a:t>
            </a:r>
            <a:endParaRPr lang="zh-TW" altLang="en-US" sz="4400" dirty="0">
              <a:latin typeface="Adobe 黑体 Std R" panose="020B0400000000000000" pitchFamily="34" charset="-128"/>
              <a:ea typeface="Adobe 黑体 Std R" panose="020B0400000000000000" pitchFamily="34" charset="-128"/>
            </a:endParaRPr>
          </a:p>
        </p:txBody>
      </p:sp>
      <p:pic>
        <p:nvPicPr>
          <p:cNvPr id="4" name="圖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6986" y="1575080"/>
            <a:ext cx="4768734" cy="750635"/>
          </a:xfrm>
          <a:prstGeom prst="rect">
            <a:avLst/>
          </a:prstGeom>
        </p:spPr>
      </p:pic>
    </p:spTree>
    <p:extLst>
      <p:ext uri="{BB962C8B-B14F-4D97-AF65-F5344CB8AC3E}">
        <p14:creationId xmlns:p14="http://schemas.microsoft.com/office/powerpoint/2010/main" val="4030486118"/>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70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311900" cy="876422"/>
          </a:xfrm>
          <a:prstGeom prst="rect">
            <a:avLst/>
          </a:prstGeom>
        </p:spPr>
      </p:pic>
      <p:pic>
        <p:nvPicPr>
          <p:cNvPr id="6" name="圖片 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0" y="-101600"/>
            <a:ext cx="12192000" cy="7165127"/>
          </a:xfrm>
          <a:prstGeom prst="rect">
            <a:avLst/>
          </a:prstGeom>
        </p:spPr>
      </p:pic>
      <p:sp>
        <p:nvSpPr>
          <p:cNvPr id="3" name="文字方塊 2"/>
          <p:cNvSpPr txBox="1"/>
          <p:nvPr/>
        </p:nvSpPr>
        <p:spPr>
          <a:xfrm>
            <a:off x="4197349" y="5539"/>
            <a:ext cx="3570208" cy="769441"/>
          </a:xfrm>
          <a:prstGeom prst="rect">
            <a:avLst/>
          </a:prstGeom>
          <a:noFill/>
        </p:spPr>
        <p:txBody>
          <a:bodyPr wrap="none" rtlCol="0">
            <a:spAutoFit/>
          </a:bodyPr>
          <a:lstStyle/>
          <a:p>
            <a:r>
              <a:rPr lang="zh-TW" altLang="en-US" sz="4400" dirty="0">
                <a:latin typeface="Adobe 黑体 Std R" panose="020B0400000000000000" pitchFamily="34" charset="-128"/>
                <a:ea typeface="Adobe 黑体 Std R" panose="020B0400000000000000" pitchFamily="34" charset="-128"/>
              </a:rPr>
              <a:t>加入合作伙伴</a:t>
            </a:r>
          </a:p>
        </p:txBody>
      </p:sp>
      <p:pic>
        <p:nvPicPr>
          <p:cNvPr id="4" name="圖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8086" y="876580"/>
            <a:ext cx="4768734" cy="750635"/>
          </a:xfrm>
          <a:prstGeom prst="rect">
            <a:avLst/>
          </a:prstGeom>
        </p:spPr>
      </p:pic>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7775" y="1728815"/>
            <a:ext cx="5857875" cy="2667000"/>
          </a:xfrm>
          <a:prstGeom prst="rect">
            <a:avLst/>
          </a:prstGeom>
        </p:spPr>
      </p:pic>
      <p:sp>
        <p:nvSpPr>
          <p:cNvPr id="8" name="文字方塊 7"/>
          <p:cNvSpPr txBox="1"/>
          <p:nvPr/>
        </p:nvSpPr>
        <p:spPr>
          <a:xfrm>
            <a:off x="2105376" y="4497415"/>
            <a:ext cx="7571303" cy="2431435"/>
          </a:xfrm>
          <a:prstGeom prst="rect">
            <a:avLst/>
          </a:prstGeom>
          <a:noFill/>
        </p:spPr>
        <p:txBody>
          <a:bodyPr wrap="none" rtlCol="0">
            <a:spAutoFit/>
          </a:bodyPr>
          <a:lstStyle/>
          <a:p>
            <a:pPr algn="ctr"/>
            <a:r>
              <a:rPr lang="zh-CN" altLang="en-US" sz="2800" dirty="0">
                <a:latin typeface="Adobe 黑体 Std R" panose="020B0400000000000000" pitchFamily="34" charset="-128"/>
                <a:ea typeface="Adobe 黑体 Std R" panose="020B0400000000000000" pitchFamily="34" charset="-128"/>
              </a:rPr>
              <a:t>数位行动股份有限公司 连络方式</a:t>
            </a:r>
            <a:r>
              <a:rPr lang="en-US" altLang="zh-TW" sz="2800" dirty="0" smtClean="0">
                <a:latin typeface="Adobe 繁黑體 Std B" panose="020B0700000000000000" pitchFamily="34" charset="-120"/>
                <a:ea typeface="Adobe 繁黑體 Std B" panose="020B0700000000000000" pitchFamily="34" charset="-120"/>
              </a:rPr>
              <a:t>: </a:t>
            </a:r>
            <a:br>
              <a:rPr lang="en-US" altLang="zh-TW" sz="2800" dirty="0" smtClean="0">
                <a:latin typeface="Adobe 繁黑體 Std B" panose="020B0700000000000000" pitchFamily="34" charset="-120"/>
                <a:ea typeface="Adobe 繁黑體 Std B" panose="020B0700000000000000" pitchFamily="34" charset="-120"/>
              </a:rPr>
            </a:br>
            <a:r>
              <a:rPr lang="en-US" altLang="zh-TW" sz="2800" dirty="0" smtClean="0">
                <a:latin typeface="Adobe 繁黑體 Std B" panose="020B0700000000000000" pitchFamily="34" charset="-120"/>
                <a:ea typeface="Adobe 繁黑體 Std B" panose="020B0700000000000000" pitchFamily="34" charset="-120"/>
              </a:rPr>
              <a:t>Tel: +886 02 23435688</a:t>
            </a:r>
            <a:br>
              <a:rPr lang="en-US" altLang="zh-TW" sz="2800" dirty="0" smtClean="0">
                <a:latin typeface="Adobe 繁黑體 Std B" panose="020B0700000000000000" pitchFamily="34" charset="-120"/>
                <a:ea typeface="Adobe 繁黑體 Std B" panose="020B0700000000000000" pitchFamily="34" charset="-120"/>
              </a:rPr>
            </a:br>
            <a:r>
              <a:rPr lang="en-US" altLang="zh-TW" sz="2800" dirty="0" smtClean="0">
                <a:latin typeface="Adobe 繁黑體 Std B" panose="020B0700000000000000" pitchFamily="34" charset="-120"/>
                <a:ea typeface="Adobe 繁黑體 Std B" panose="020B0700000000000000" pitchFamily="34" charset="-120"/>
              </a:rPr>
              <a:t>Fax: +886 02 23435666</a:t>
            </a:r>
            <a:br>
              <a:rPr lang="en-US" altLang="zh-TW" sz="2800" dirty="0" smtClean="0">
                <a:latin typeface="Adobe 繁黑體 Std B" panose="020B0700000000000000" pitchFamily="34" charset="-120"/>
                <a:ea typeface="Adobe 繁黑體 Std B" panose="020B0700000000000000" pitchFamily="34" charset="-120"/>
              </a:rPr>
            </a:br>
            <a:r>
              <a:rPr lang="en-US" altLang="zh-TW" sz="2400" dirty="0" smtClean="0">
                <a:latin typeface="Adobe 繁黑體 Std B" panose="020B0700000000000000" pitchFamily="34" charset="-120"/>
                <a:ea typeface="Adobe 繁黑體 Std B" panose="020B0700000000000000" pitchFamily="34" charset="-120"/>
              </a:rPr>
              <a:t>Email: sc101@knoviagroup.com</a:t>
            </a:r>
            <a:r>
              <a:rPr lang="en-US" altLang="zh-TW" sz="2800" dirty="0" smtClean="0">
                <a:latin typeface="Adobe 繁黑體 Std B" panose="020B0700000000000000" pitchFamily="34" charset="-120"/>
                <a:ea typeface="Adobe 繁黑體 Std B" panose="020B0700000000000000" pitchFamily="34" charset="-120"/>
              </a:rPr>
              <a:t/>
            </a:r>
            <a:br>
              <a:rPr lang="en-US" altLang="zh-TW" sz="2800" dirty="0" smtClean="0">
                <a:latin typeface="Adobe 繁黑體 Std B" panose="020B0700000000000000" pitchFamily="34" charset="-120"/>
                <a:ea typeface="Adobe 繁黑體 Std B" panose="020B0700000000000000" pitchFamily="34" charset="-120"/>
              </a:rPr>
            </a:br>
            <a:r>
              <a:rPr lang="en-US" altLang="zh-TW" sz="2000" dirty="0">
                <a:latin typeface="Adobe 繁黑體 Std B" panose="020B0700000000000000" pitchFamily="34" charset="-120"/>
                <a:ea typeface="Adobe 繁黑體 Std B" panose="020B0700000000000000" pitchFamily="34" charset="-120"/>
              </a:rPr>
              <a:t>4th</a:t>
            </a:r>
            <a:r>
              <a:rPr lang="en-US" altLang="zh-TW" sz="2000" dirty="0" smtClean="0">
                <a:latin typeface="Adobe 繁黑體 Std B" panose="020B0700000000000000" pitchFamily="34" charset="-120"/>
                <a:ea typeface="Adobe 繁黑體 Std B" panose="020B0700000000000000" pitchFamily="34" charset="-120"/>
              </a:rPr>
              <a:t>.-4,fl</a:t>
            </a:r>
            <a:r>
              <a:rPr lang="en-US" altLang="zh-TW" sz="2000" dirty="0">
                <a:latin typeface="Adobe 繁黑體 Std B" panose="020B0700000000000000" pitchFamily="34" charset="-120"/>
                <a:ea typeface="Adobe 繁黑體 Std B" panose="020B0700000000000000" pitchFamily="34" charset="-120"/>
              </a:rPr>
              <a:t>, No.: 130, 2nd sec., </a:t>
            </a:r>
            <a:r>
              <a:rPr lang="en-US" altLang="zh-TW" sz="2000" dirty="0" err="1">
                <a:latin typeface="Adobe 繁黑體 Std B" panose="020B0700000000000000" pitchFamily="34" charset="-120"/>
                <a:ea typeface="Adobe 繁黑體 Std B" panose="020B0700000000000000" pitchFamily="34" charset="-120"/>
              </a:rPr>
              <a:t>Zhongxiao</a:t>
            </a:r>
            <a:r>
              <a:rPr lang="en-US" altLang="zh-TW" sz="2000" dirty="0">
                <a:latin typeface="Adobe 繁黑體 Std B" panose="020B0700000000000000" pitchFamily="34" charset="-120"/>
                <a:ea typeface="Adobe 繁黑體 Std B" panose="020B0700000000000000" pitchFamily="34" charset="-120"/>
              </a:rPr>
              <a:t> East Road. Taipei, </a:t>
            </a:r>
            <a:r>
              <a:rPr lang="en-US" altLang="zh-TW" sz="2000" dirty="0" smtClean="0">
                <a:latin typeface="Adobe 繁黑體 Std B" panose="020B0700000000000000" pitchFamily="34" charset="-120"/>
                <a:ea typeface="Adobe 繁黑體 Std B" panose="020B0700000000000000" pitchFamily="34" charset="-120"/>
              </a:rPr>
              <a:t>Taiwan</a:t>
            </a:r>
            <a:br>
              <a:rPr lang="en-US" altLang="zh-TW" sz="2000" dirty="0" smtClean="0">
                <a:latin typeface="Adobe 繁黑體 Std B" panose="020B0700000000000000" pitchFamily="34" charset="-120"/>
                <a:ea typeface="Adobe 繁黑體 Std B" panose="020B0700000000000000" pitchFamily="34" charset="-120"/>
              </a:rPr>
            </a:br>
            <a:r>
              <a:rPr lang="en-US" altLang="zh-TW" sz="2000" dirty="0" smtClean="0">
                <a:latin typeface="Adobe 繁黑體 Std B" panose="020B0700000000000000" pitchFamily="34" charset="-120"/>
                <a:ea typeface="Adobe 繁黑體 Std B" panose="020B0700000000000000" pitchFamily="34" charset="-120"/>
              </a:rPr>
              <a:t>post code: 10058</a:t>
            </a:r>
            <a:endParaRPr lang="zh-TW" altLang="en-US" sz="2000" dirty="0">
              <a:latin typeface="Adobe 繁黑體 Std B" panose="020B0700000000000000" pitchFamily="34" charset="-120"/>
              <a:ea typeface="Adobe 繁黑體 Std B" panose="020B0700000000000000" pitchFamily="34" charset="-120"/>
            </a:endParaRPr>
          </a:p>
        </p:txBody>
      </p:sp>
    </p:spTree>
    <p:extLst>
      <p:ext uri="{BB962C8B-B14F-4D97-AF65-F5344CB8AC3E}">
        <p14:creationId xmlns:p14="http://schemas.microsoft.com/office/powerpoint/2010/main" val="2253875882"/>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311900" cy="876422"/>
          </a:xfrm>
          <a:prstGeom prst="rect">
            <a:avLst/>
          </a:prstGeom>
        </p:spPr>
      </p:pic>
      <p:pic>
        <p:nvPicPr>
          <p:cNvPr id="6" name="圖片 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0" y="0"/>
            <a:ext cx="12192000" cy="7165127"/>
          </a:xfrm>
          <a:prstGeom prst="rect">
            <a:avLst/>
          </a:prstGeom>
        </p:spPr>
      </p:pic>
      <p:sp>
        <p:nvSpPr>
          <p:cNvPr id="40" name="矩形 39"/>
          <p:cNvSpPr/>
          <p:nvPr/>
        </p:nvSpPr>
        <p:spPr>
          <a:xfrm>
            <a:off x="2482850" y="2748686"/>
            <a:ext cx="7099300" cy="3539402"/>
          </a:xfrm>
          <a:prstGeom prst="rect">
            <a:avLst/>
          </a:prstGeom>
        </p:spPr>
        <p:txBody>
          <a:bodyPr wrap="square" lIns="91412" tIns="45706" rIns="91412" bIns="45706">
            <a:spAutoFit/>
          </a:bodyPr>
          <a:lstStyle/>
          <a:p>
            <a:pPr algn="ctr"/>
            <a:r>
              <a:rPr lang="zh-CN" altLang="en-US" sz="3200" dirty="0">
                <a:latin typeface="Microsoft YaHei" panose="020B0503020204020204" pitchFamily="34" charset="-122"/>
                <a:ea typeface="Microsoft YaHei" panose="020B0503020204020204" pitchFamily="34" charset="-122"/>
              </a:rPr>
              <a:t>宗旨协助全球服装设计</a:t>
            </a:r>
            <a:r>
              <a:rPr lang="zh-CN" altLang="en-US" sz="3200" dirty="0" smtClean="0">
                <a:latin typeface="Microsoft YaHei" panose="020B0503020204020204" pitchFamily="34" charset="-122"/>
                <a:ea typeface="Microsoft YaHei" panose="020B0503020204020204" pitchFamily="34" charset="-122"/>
              </a:rPr>
              <a:t>师</a:t>
            </a:r>
            <a:r>
              <a:rPr lang="en-US" altLang="zh-CN" sz="3200" dirty="0" smtClean="0">
                <a:latin typeface="Microsoft YaHei" panose="020B0503020204020204" pitchFamily="34" charset="-122"/>
                <a:ea typeface="Microsoft YaHei" panose="020B0503020204020204" pitchFamily="34" charset="-122"/>
              </a:rPr>
              <a:t/>
            </a:r>
            <a:br>
              <a:rPr lang="en-US" altLang="zh-CN" sz="3200" dirty="0" smtClean="0">
                <a:latin typeface="Microsoft YaHei" panose="020B0503020204020204" pitchFamily="34" charset="-122"/>
                <a:ea typeface="Microsoft YaHei" panose="020B0503020204020204" pitchFamily="34" charset="-122"/>
              </a:rPr>
            </a:br>
            <a:r>
              <a:rPr lang="en-US" altLang="zh-CN" sz="3200" dirty="0" smtClean="0">
                <a:latin typeface="Microsoft YaHei" panose="020B0503020204020204" pitchFamily="34" charset="-122"/>
                <a:ea typeface="Microsoft YaHei" panose="020B0503020204020204" pitchFamily="34" charset="-122"/>
              </a:rPr>
              <a:t/>
            </a:r>
            <a:br>
              <a:rPr lang="en-US" altLang="zh-CN" sz="3200" dirty="0" smtClean="0">
                <a:latin typeface="Microsoft YaHei" panose="020B0503020204020204" pitchFamily="34" charset="-122"/>
                <a:ea typeface="Microsoft YaHei" panose="020B0503020204020204" pitchFamily="34" charset="-122"/>
              </a:rPr>
            </a:br>
            <a:r>
              <a:rPr lang="zh-CN" altLang="en-US" sz="3200" dirty="0" smtClean="0">
                <a:latin typeface="Microsoft YaHei" panose="020B0503020204020204" pitchFamily="34" charset="-122"/>
                <a:ea typeface="Microsoft YaHei" panose="020B0503020204020204" pitchFamily="34" charset="-122"/>
              </a:rPr>
              <a:t>目的</a:t>
            </a:r>
            <a:r>
              <a:rPr lang="en-US" altLang="zh-CN" sz="3200" dirty="0" smtClean="0">
                <a:latin typeface="Microsoft YaHei" panose="020B0503020204020204" pitchFamily="34" charset="-122"/>
                <a:ea typeface="Microsoft YaHei" panose="020B0503020204020204" pitchFamily="34" charset="-122"/>
              </a:rPr>
              <a:t/>
            </a:r>
            <a:br>
              <a:rPr lang="en-US" altLang="zh-CN" sz="3200" dirty="0" smtClean="0">
                <a:latin typeface="Microsoft YaHei" panose="020B0503020204020204" pitchFamily="34" charset="-122"/>
                <a:ea typeface="Microsoft YaHei" panose="020B0503020204020204" pitchFamily="34" charset="-122"/>
              </a:rPr>
            </a:br>
            <a:r>
              <a:rPr lang="zh-CN" altLang="en-US" sz="3200" dirty="0" smtClean="0">
                <a:latin typeface="Microsoft YaHei" panose="020B0503020204020204" pitchFamily="34" charset="-122"/>
                <a:ea typeface="Microsoft YaHei" panose="020B0503020204020204" pitchFamily="34" charset="-122"/>
              </a:rPr>
              <a:t>整合</a:t>
            </a:r>
            <a:r>
              <a:rPr lang="zh-CN" altLang="en-US" sz="3200" dirty="0">
                <a:latin typeface="Microsoft YaHei" panose="020B0503020204020204" pitchFamily="34" charset="-122"/>
                <a:ea typeface="Microsoft YaHei" panose="020B0503020204020204" pitchFamily="34" charset="-122"/>
              </a:rPr>
              <a:t>供应商</a:t>
            </a:r>
            <a:r>
              <a:rPr lang="zh-CN" altLang="en-US" sz="3200" dirty="0" smtClean="0">
                <a:latin typeface="Microsoft YaHei" panose="020B0503020204020204" pitchFamily="34" charset="-122"/>
                <a:ea typeface="Microsoft YaHei" panose="020B0503020204020204" pitchFamily="34" charset="-122"/>
              </a:rPr>
              <a:t>需求</a:t>
            </a:r>
            <a:r>
              <a:rPr lang="en-US" altLang="zh-CN" sz="3200" dirty="0" smtClean="0">
                <a:latin typeface="Microsoft YaHei" panose="020B0503020204020204" pitchFamily="34" charset="-122"/>
                <a:ea typeface="Microsoft YaHei" panose="020B0503020204020204" pitchFamily="34" charset="-122"/>
              </a:rPr>
              <a:t/>
            </a:r>
            <a:br>
              <a:rPr lang="en-US" altLang="zh-CN" sz="3200" dirty="0" smtClean="0">
                <a:latin typeface="Microsoft YaHei" panose="020B0503020204020204" pitchFamily="34" charset="-122"/>
                <a:ea typeface="Microsoft YaHei" panose="020B0503020204020204" pitchFamily="34" charset="-122"/>
              </a:rPr>
            </a:br>
            <a:r>
              <a:rPr lang="zh-CN" altLang="en-US" sz="3200" dirty="0" smtClean="0">
                <a:latin typeface="Microsoft YaHei" panose="020B0503020204020204" pitchFamily="34" charset="-122"/>
                <a:ea typeface="Microsoft YaHei" panose="020B0503020204020204" pitchFamily="34" charset="-122"/>
              </a:rPr>
              <a:t>跨</a:t>
            </a:r>
            <a:r>
              <a:rPr lang="zh-CN" altLang="en-US" sz="3200" dirty="0">
                <a:latin typeface="Microsoft YaHei" panose="020B0503020204020204" pitchFamily="34" charset="-122"/>
                <a:ea typeface="Microsoft YaHei" panose="020B0503020204020204" pitchFamily="34" charset="-122"/>
              </a:rPr>
              <a:t>平台多国语</a:t>
            </a:r>
            <a:r>
              <a:rPr lang="zh-CN" altLang="en-US" sz="3200" dirty="0" smtClean="0">
                <a:latin typeface="Microsoft YaHei" panose="020B0503020204020204" pitchFamily="34" charset="-122"/>
                <a:ea typeface="Microsoft YaHei" panose="020B0503020204020204" pitchFamily="34" charset="-122"/>
              </a:rPr>
              <a:t>言</a:t>
            </a:r>
            <a:r>
              <a:rPr lang="en-US" altLang="zh-CN" sz="3200" dirty="0" smtClean="0">
                <a:latin typeface="Microsoft YaHei" panose="020B0503020204020204" pitchFamily="34" charset="-122"/>
                <a:ea typeface="Microsoft YaHei" panose="020B0503020204020204" pitchFamily="34" charset="-122"/>
              </a:rPr>
              <a:t/>
            </a:r>
            <a:br>
              <a:rPr lang="en-US" altLang="zh-CN" sz="3200" dirty="0" smtClean="0">
                <a:latin typeface="Microsoft YaHei" panose="020B0503020204020204" pitchFamily="34" charset="-122"/>
                <a:ea typeface="Microsoft YaHei" panose="020B0503020204020204" pitchFamily="34" charset="-122"/>
              </a:rPr>
            </a:br>
            <a:r>
              <a:rPr lang="zh-CN" altLang="en-US" sz="3200" dirty="0" smtClean="0">
                <a:latin typeface="Microsoft YaHei" panose="020B0503020204020204" pitchFamily="34" charset="-122"/>
                <a:ea typeface="Microsoft YaHei" panose="020B0503020204020204" pitchFamily="34" charset="-122"/>
              </a:rPr>
              <a:t>多</a:t>
            </a:r>
            <a:r>
              <a:rPr lang="zh-CN" altLang="en-US" sz="3200" dirty="0">
                <a:latin typeface="Microsoft YaHei" panose="020B0503020204020204" pitchFamily="34" charset="-122"/>
                <a:ea typeface="Microsoft YaHei" panose="020B0503020204020204" pitchFamily="34" charset="-122"/>
              </a:rPr>
              <a:t>面向一键媒</a:t>
            </a:r>
            <a:r>
              <a:rPr lang="zh-CN" altLang="en-US" sz="3200" dirty="0" smtClean="0">
                <a:latin typeface="Microsoft YaHei" panose="020B0503020204020204" pitchFamily="34" charset="-122"/>
                <a:ea typeface="Microsoft YaHei" panose="020B0503020204020204" pitchFamily="34" charset="-122"/>
              </a:rPr>
              <a:t>合</a:t>
            </a:r>
            <a:r>
              <a:rPr lang="en-US" altLang="zh-CN" sz="3200" dirty="0" smtClean="0">
                <a:latin typeface="Microsoft YaHei" panose="020B0503020204020204" pitchFamily="34" charset="-122"/>
                <a:ea typeface="Microsoft YaHei" panose="020B0503020204020204" pitchFamily="34" charset="-122"/>
              </a:rPr>
              <a:t/>
            </a:r>
            <a:br>
              <a:rPr lang="en-US" altLang="zh-CN" sz="3200" dirty="0" smtClean="0">
                <a:latin typeface="Microsoft YaHei" panose="020B0503020204020204" pitchFamily="34" charset="-122"/>
                <a:ea typeface="Microsoft YaHei" panose="020B0503020204020204" pitchFamily="34" charset="-122"/>
              </a:rPr>
            </a:br>
            <a:r>
              <a:rPr lang="zh-CN" altLang="en-US" sz="3200" dirty="0" smtClean="0">
                <a:latin typeface="Microsoft YaHei" panose="020B0503020204020204" pitchFamily="34" charset="-122"/>
                <a:ea typeface="Microsoft YaHei" panose="020B0503020204020204" pitchFamily="34" charset="-122"/>
              </a:rPr>
              <a:t>客</a:t>
            </a:r>
            <a:r>
              <a:rPr lang="zh-CN" altLang="en-US" sz="3200" dirty="0">
                <a:latin typeface="Microsoft YaHei" panose="020B0503020204020204" pitchFamily="34" charset="-122"/>
                <a:ea typeface="Microsoft YaHei" panose="020B0503020204020204" pitchFamily="34" charset="-122"/>
              </a:rPr>
              <a:t>制化界面服务</a:t>
            </a:r>
            <a:endParaRPr lang="zh-CN" altLang="en-US" sz="32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 name="文字方塊 2"/>
          <p:cNvSpPr txBox="1"/>
          <p:nvPr/>
        </p:nvSpPr>
        <p:spPr>
          <a:xfrm>
            <a:off x="1859811" y="702069"/>
            <a:ext cx="8616461" cy="769441"/>
          </a:xfrm>
          <a:prstGeom prst="rect">
            <a:avLst/>
          </a:prstGeom>
          <a:noFill/>
        </p:spPr>
        <p:txBody>
          <a:bodyPr wrap="none" rtlCol="0">
            <a:spAutoFit/>
          </a:bodyPr>
          <a:lstStyle/>
          <a:p>
            <a:r>
              <a:rPr lang="en-US" altLang="zh-TW" sz="4400" dirty="0" smtClean="0">
                <a:latin typeface="Adobe 繁黑體 Std B" panose="020B0700000000000000" pitchFamily="34" charset="-120"/>
                <a:ea typeface="Adobe 繁黑體 Std B" panose="020B0700000000000000" pitchFamily="34" charset="-120"/>
              </a:rPr>
              <a:t>Innodesigner101 </a:t>
            </a:r>
            <a:r>
              <a:rPr lang="zh-TW" altLang="en-US" sz="4400" dirty="0" smtClean="0">
                <a:latin typeface="Adobe 繁黑體 Std B" panose="020B0700000000000000" pitchFamily="34" charset="-120"/>
                <a:ea typeface="Adobe 繁黑體 Std B" panose="020B0700000000000000" pitchFamily="34" charset="-120"/>
              </a:rPr>
              <a:t>成立宗旨及目的</a:t>
            </a:r>
            <a:endParaRPr lang="zh-TW" altLang="en-US" sz="4400" dirty="0">
              <a:latin typeface="Adobe 繁黑體 Std B" panose="020B0700000000000000" pitchFamily="34" charset="-120"/>
              <a:ea typeface="Adobe 繁黑體 Std B" panose="020B0700000000000000" pitchFamily="34" charset="-120"/>
            </a:endParaRPr>
          </a:p>
        </p:txBody>
      </p:sp>
      <p:pic>
        <p:nvPicPr>
          <p:cNvPr id="4" name="圖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6986" y="1778280"/>
            <a:ext cx="4768734" cy="750635"/>
          </a:xfrm>
          <a:prstGeom prst="rect">
            <a:avLst/>
          </a:prstGeom>
        </p:spPr>
      </p:pic>
    </p:spTree>
    <p:extLst>
      <p:ext uri="{BB962C8B-B14F-4D97-AF65-F5344CB8AC3E}">
        <p14:creationId xmlns:p14="http://schemas.microsoft.com/office/powerpoint/2010/main" val="1210094503"/>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70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0" name="矩形 39"/>
          <p:cNvSpPr/>
          <p:nvPr/>
        </p:nvSpPr>
        <p:spPr>
          <a:xfrm>
            <a:off x="1037835" y="3440526"/>
            <a:ext cx="4472847" cy="2677628"/>
          </a:xfrm>
          <a:prstGeom prst="rect">
            <a:avLst/>
          </a:prstGeom>
        </p:spPr>
        <p:txBody>
          <a:bodyPr wrap="square" lIns="91412" tIns="45706" rIns="91412" bIns="45706">
            <a:spAutoFit/>
          </a:bodyPr>
          <a:lstStyle/>
          <a:p>
            <a:r>
              <a:rPr lang="zh-CN" altLang="zh-TW" sz="2800" dirty="0"/>
              <a:t>#绒谷国际品牌战</a:t>
            </a:r>
            <a:r>
              <a:rPr lang="zh-CN" altLang="zh-TW" sz="2800" dirty="0" smtClean="0"/>
              <a:t>略</a:t>
            </a:r>
            <a:r>
              <a:rPr lang="en-US" altLang="zh-CN" sz="2800" dirty="0" smtClean="0"/>
              <a:t/>
            </a:r>
            <a:br>
              <a:rPr lang="en-US" altLang="zh-CN" sz="2800" dirty="0" smtClean="0"/>
            </a:br>
            <a:r>
              <a:rPr lang="zh-CN" altLang="zh-TW" sz="2800" dirty="0" smtClean="0"/>
              <a:t>#</a:t>
            </a:r>
            <a:r>
              <a:rPr lang="zh-CN" altLang="zh-TW" sz="2800" dirty="0"/>
              <a:t>国际产业生态圈扩大宣</a:t>
            </a:r>
            <a:r>
              <a:rPr lang="zh-CN" altLang="zh-TW" sz="2800" dirty="0" smtClean="0"/>
              <a:t>传</a:t>
            </a:r>
            <a:r>
              <a:rPr lang="en-US" altLang="zh-CN" sz="2800" dirty="0" smtClean="0"/>
              <a:t/>
            </a:r>
            <a:br>
              <a:rPr lang="en-US" altLang="zh-CN" sz="2800" dirty="0" smtClean="0"/>
            </a:br>
            <a:r>
              <a:rPr lang="zh-CN" altLang="zh-TW" sz="2800" dirty="0" smtClean="0"/>
              <a:t>#</a:t>
            </a:r>
            <a:r>
              <a:rPr lang="zh-CN" altLang="zh-TW" sz="2800" dirty="0"/>
              <a:t>新材料研发体</a:t>
            </a:r>
            <a:r>
              <a:rPr lang="zh-CN" altLang="zh-TW" sz="2800" dirty="0" smtClean="0"/>
              <a:t>系</a:t>
            </a:r>
            <a:r>
              <a:rPr lang="en-US" altLang="zh-CN" sz="2800" dirty="0" smtClean="0"/>
              <a:t/>
            </a:r>
            <a:br>
              <a:rPr lang="en-US" altLang="zh-CN" sz="2800" dirty="0" smtClean="0"/>
            </a:br>
            <a:r>
              <a:rPr lang="zh-CN" altLang="zh-TW" sz="2800" dirty="0" smtClean="0"/>
              <a:t>#</a:t>
            </a:r>
            <a:r>
              <a:rPr lang="zh-CN" altLang="zh-TW" sz="2800" dirty="0"/>
              <a:t>供应链完整体</a:t>
            </a:r>
            <a:r>
              <a:rPr lang="zh-CN" altLang="zh-TW" sz="2800" dirty="0" smtClean="0"/>
              <a:t>系</a:t>
            </a:r>
            <a:r>
              <a:rPr lang="en-US" altLang="zh-CN" sz="2800" dirty="0" smtClean="0"/>
              <a:t/>
            </a:r>
            <a:br>
              <a:rPr lang="en-US" altLang="zh-CN" sz="2800" dirty="0" smtClean="0"/>
            </a:br>
            <a:r>
              <a:rPr lang="zh-CN" altLang="zh-TW" sz="2800" dirty="0" smtClean="0"/>
              <a:t>#</a:t>
            </a:r>
            <a:r>
              <a:rPr lang="zh-CN" altLang="zh-TW" sz="2800" dirty="0"/>
              <a:t>绒谷人才供应</a:t>
            </a:r>
            <a:r>
              <a:rPr lang="zh-CN" altLang="zh-TW" sz="2800" dirty="0" smtClean="0"/>
              <a:t>链</a:t>
            </a:r>
            <a:r>
              <a:rPr lang="en-US" altLang="zh-CN" sz="2800" dirty="0" smtClean="0"/>
              <a:t/>
            </a:r>
            <a:br>
              <a:rPr lang="en-US" altLang="zh-CN" sz="2800" dirty="0" smtClean="0"/>
            </a:br>
            <a:r>
              <a:rPr lang="zh-CN" altLang="zh-TW" sz="2800" dirty="0" smtClean="0"/>
              <a:t>#</a:t>
            </a:r>
            <a:r>
              <a:rPr lang="zh-CN" altLang="zh-TW" sz="2800" dirty="0"/>
              <a:t>电商生态圈的经</a:t>
            </a:r>
            <a:r>
              <a:rPr lang="zh-CN" altLang="zh-TW" sz="2800" dirty="0" smtClean="0"/>
              <a:t>营</a:t>
            </a:r>
            <a:endParaRPr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 name="文字方塊 2"/>
          <p:cNvSpPr txBox="1"/>
          <p:nvPr/>
        </p:nvSpPr>
        <p:spPr>
          <a:xfrm>
            <a:off x="905631" y="134992"/>
            <a:ext cx="3191899" cy="769441"/>
          </a:xfrm>
          <a:prstGeom prst="rect">
            <a:avLst/>
          </a:prstGeom>
          <a:noFill/>
        </p:spPr>
        <p:txBody>
          <a:bodyPr wrap="none" rtlCol="0">
            <a:spAutoFit/>
          </a:bodyPr>
          <a:lstStyle/>
          <a:p>
            <a:r>
              <a:rPr lang="zh-TW" altLang="en-US" sz="4400" dirty="0">
                <a:latin typeface="Microsoft YaHei" panose="020B0503020204020204" pitchFamily="34" charset="-122"/>
                <a:ea typeface="Microsoft YaHei" panose="020B0503020204020204" pitchFamily="34" charset="-122"/>
              </a:rPr>
              <a:t>因应</a:t>
            </a:r>
            <a:r>
              <a:rPr lang="en-US" altLang="zh-TW" sz="4400" dirty="0">
                <a:latin typeface="Microsoft YaHei" panose="020B0503020204020204" pitchFamily="34" charset="-122"/>
                <a:ea typeface="Microsoft YaHei" panose="020B0503020204020204" pitchFamily="34" charset="-122"/>
              </a:rPr>
              <a:t>5G</a:t>
            </a:r>
            <a:r>
              <a:rPr lang="zh-TW" altLang="en-US" sz="4400" dirty="0">
                <a:latin typeface="Microsoft YaHei" panose="020B0503020204020204" pitchFamily="34" charset="-122"/>
                <a:ea typeface="Microsoft YaHei" panose="020B0503020204020204" pitchFamily="34" charset="-122"/>
              </a:rPr>
              <a:t>时代</a:t>
            </a: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0395" y="167653"/>
            <a:ext cx="4768734" cy="750635"/>
          </a:xfrm>
          <a:prstGeom prst="rect">
            <a:avLst/>
          </a:prstGeom>
        </p:spPr>
      </p:pic>
      <p:sp>
        <p:nvSpPr>
          <p:cNvPr id="7" name="文字方塊 6"/>
          <p:cNvSpPr txBox="1"/>
          <p:nvPr/>
        </p:nvSpPr>
        <p:spPr>
          <a:xfrm>
            <a:off x="8831163" y="104870"/>
            <a:ext cx="2441694" cy="769441"/>
          </a:xfrm>
          <a:prstGeom prst="rect">
            <a:avLst/>
          </a:prstGeom>
          <a:noFill/>
        </p:spPr>
        <p:txBody>
          <a:bodyPr wrap="none" rtlCol="0">
            <a:spAutoFit/>
          </a:bodyPr>
          <a:lstStyle/>
          <a:p>
            <a:r>
              <a:rPr lang="zh-CN" altLang="zh-TW" sz="4400" dirty="0">
                <a:latin typeface="Microsoft YaHei" panose="020B0503020204020204" pitchFamily="34" charset="-122"/>
                <a:ea typeface="Microsoft YaHei" panose="020B0503020204020204" pitchFamily="34" charset="-122"/>
              </a:rPr>
              <a:t>定位主题</a:t>
            </a:r>
            <a:endParaRPr lang="zh-TW" altLang="en-US" sz="4400" dirty="0">
              <a:latin typeface="Microsoft YaHei" panose="020B0503020204020204" pitchFamily="34" charset="-122"/>
              <a:ea typeface="Microsoft YaHei" panose="020B0503020204020204" pitchFamily="34" charset="-122"/>
            </a:endParaRPr>
          </a:p>
        </p:txBody>
      </p:sp>
      <p:sp>
        <p:nvSpPr>
          <p:cNvPr id="2" name="矩形 1"/>
          <p:cNvSpPr/>
          <p:nvPr/>
        </p:nvSpPr>
        <p:spPr>
          <a:xfrm>
            <a:off x="7248475" y="3352632"/>
            <a:ext cx="4374389" cy="2677656"/>
          </a:xfrm>
          <a:prstGeom prst="rect">
            <a:avLst/>
          </a:prstGeom>
        </p:spPr>
        <p:txBody>
          <a:bodyPr wrap="square">
            <a:spAutoFit/>
          </a:bodyPr>
          <a:lstStyle/>
          <a:p>
            <a:r>
              <a:rPr lang="zh-CN" altLang="zh-TW" sz="2800" dirty="0"/>
              <a:t>#设计师生态服务系</a:t>
            </a:r>
            <a:r>
              <a:rPr lang="zh-CN" altLang="zh-TW" sz="2800" dirty="0" smtClean="0"/>
              <a:t>统</a:t>
            </a:r>
            <a:r>
              <a:rPr lang="en-US" altLang="zh-CN" sz="2800" dirty="0" smtClean="0"/>
              <a:t/>
            </a:r>
            <a:br>
              <a:rPr lang="en-US" altLang="zh-CN" sz="2800" dirty="0" smtClean="0"/>
            </a:br>
            <a:r>
              <a:rPr lang="zh-CN" altLang="zh-TW" sz="2800" dirty="0" smtClean="0"/>
              <a:t>#</a:t>
            </a:r>
            <a:r>
              <a:rPr lang="zh-CN" altLang="zh-TW" sz="2800" dirty="0"/>
              <a:t>主力产品创收体</a:t>
            </a:r>
            <a:r>
              <a:rPr lang="zh-CN" altLang="zh-TW" sz="2800" dirty="0" smtClean="0"/>
              <a:t>系</a:t>
            </a:r>
            <a:r>
              <a:rPr lang="en-US" altLang="zh-CN" sz="2800" dirty="0" smtClean="0"/>
              <a:t/>
            </a:r>
            <a:br>
              <a:rPr lang="en-US" altLang="zh-CN" sz="2800" dirty="0" smtClean="0"/>
            </a:br>
            <a:r>
              <a:rPr lang="zh-CN" altLang="zh-TW" sz="2800" dirty="0" smtClean="0"/>
              <a:t>#</a:t>
            </a:r>
            <a:r>
              <a:rPr lang="zh-CN" altLang="zh-TW" sz="2800" dirty="0"/>
              <a:t>新创中心孵化器/</a:t>
            </a:r>
            <a:r>
              <a:rPr lang="zh-CN" altLang="zh-TW" sz="2800" dirty="0" smtClean="0"/>
              <a:t>加速器</a:t>
            </a:r>
            <a:r>
              <a:rPr lang="en-US" altLang="zh-CN" sz="2800" dirty="0" smtClean="0"/>
              <a:t/>
            </a:r>
            <a:br>
              <a:rPr lang="en-US" altLang="zh-CN" sz="2800" dirty="0" smtClean="0"/>
            </a:br>
            <a:r>
              <a:rPr lang="zh-CN" altLang="zh-TW" sz="2800" dirty="0" smtClean="0"/>
              <a:t>#</a:t>
            </a:r>
            <a:r>
              <a:rPr lang="zh-CN" altLang="zh-TW" sz="2800" dirty="0"/>
              <a:t>新媒体营销体</a:t>
            </a:r>
            <a:r>
              <a:rPr lang="zh-CN" altLang="zh-TW" sz="2800" dirty="0" smtClean="0"/>
              <a:t>系</a:t>
            </a:r>
            <a:r>
              <a:rPr lang="en-US" altLang="zh-CN" sz="2800" dirty="0" smtClean="0"/>
              <a:t/>
            </a:r>
            <a:br>
              <a:rPr lang="en-US" altLang="zh-CN" sz="2800" dirty="0" smtClean="0"/>
            </a:br>
            <a:r>
              <a:rPr lang="zh-CN" altLang="zh-TW" sz="2800" dirty="0" smtClean="0"/>
              <a:t>#</a:t>
            </a:r>
            <a:r>
              <a:rPr lang="zh-CN" altLang="zh-TW" sz="2800" dirty="0"/>
              <a:t>产业互连网的建</a:t>
            </a:r>
            <a:r>
              <a:rPr lang="zh-CN" altLang="zh-TW" sz="2800" dirty="0" smtClean="0"/>
              <a:t>构</a:t>
            </a:r>
            <a:r>
              <a:rPr lang="en-US" altLang="zh-CN" sz="2800" dirty="0" smtClean="0"/>
              <a:t/>
            </a:r>
            <a:br>
              <a:rPr lang="en-US" altLang="zh-CN" sz="2800" dirty="0" smtClean="0"/>
            </a:br>
            <a:r>
              <a:rPr lang="zh-CN" altLang="zh-TW" sz="2800" dirty="0" smtClean="0"/>
              <a:t>#</a:t>
            </a:r>
            <a:r>
              <a:rPr lang="zh-CN" altLang="zh-TW" sz="2800" dirty="0"/>
              <a:t>创新应用招商系统</a:t>
            </a:r>
            <a:endParaRPr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9365" y="1393485"/>
            <a:ext cx="1590897" cy="1571844"/>
          </a:xfrm>
          <a:prstGeom prst="rect">
            <a:avLst/>
          </a:prstGeom>
        </p:spPr>
      </p:pic>
    </p:spTree>
    <p:extLst>
      <p:ext uri="{BB962C8B-B14F-4D97-AF65-F5344CB8AC3E}">
        <p14:creationId xmlns:p14="http://schemas.microsoft.com/office/powerpoint/2010/main" val="845180863"/>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70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 name="文字方塊 2"/>
          <p:cNvSpPr txBox="1"/>
          <p:nvPr/>
        </p:nvSpPr>
        <p:spPr>
          <a:xfrm>
            <a:off x="4386149" y="31782"/>
            <a:ext cx="3262432" cy="707886"/>
          </a:xfrm>
          <a:prstGeom prst="rect">
            <a:avLst/>
          </a:prstGeom>
          <a:noFill/>
        </p:spPr>
        <p:txBody>
          <a:bodyPr wrap="none" rtlCol="0">
            <a:spAutoFit/>
          </a:bodyPr>
          <a:lstStyle/>
          <a:p>
            <a:r>
              <a:rPr lang="zh-CN" altLang="en-US" sz="4000" dirty="0" smtClean="0">
                <a:latin typeface="Microsoft YaHei" panose="020B0503020204020204" pitchFamily="34" charset="-122"/>
                <a:ea typeface="Microsoft YaHei" panose="020B0503020204020204" pitchFamily="34" charset="-122"/>
              </a:rPr>
              <a:t>成功商</a:t>
            </a:r>
            <a:r>
              <a:rPr lang="zh-CN" altLang="en-US" sz="4000" dirty="0">
                <a:latin typeface="Microsoft YaHei" panose="020B0503020204020204" pitchFamily="34" charset="-122"/>
                <a:ea typeface="Microsoft YaHei" panose="020B0503020204020204" pitchFamily="34" charset="-122"/>
              </a:rPr>
              <a:t>业案例</a:t>
            </a:r>
            <a:endParaRPr lang="zh-TW" altLang="en-US" sz="4000" dirty="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668" y="2122169"/>
            <a:ext cx="3773773" cy="2417403"/>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900" y="1615116"/>
            <a:ext cx="3672929" cy="2446645"/>
          </a:xfrm>
          <a:prstGeom prst="rect">
            <a:avLst/>
          </a:prstGeom>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198" y="4538948"/>
            <a:ext cx="3484511" cy="2090707"/>
          </a:xfrm>
          <a:prstGeom prst="rect">
            <a:avLst/>
          </a:prstGeom>
        </p:spPr>
      </p:pic>
      <p:pic>
        <p:nvPicPr>
          <p:cNvPr id="10" name="圖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4936" y="4538948"/>
            <a:ext cx="4099762" cy="2027105"/>
          </a:xfrm>
          <a:prstGeom prst="rect">
            <a:avLst/>
          </a:prstGeom>
        </p:spPr>
      </p:pic>
      <p:sp>
        <p:nvSpPr>
          <p:cNvPr id="4" name="矩形 3"/>
          <p:cNvSpPr/>
          <p:nvPr/>
        </p:nvSpPr>
        <p:spPr>
          <a:xfrm>
            <a:off x="1242165" y="881292"/>
            <a:ext cx="9550400" cy="1077218"/>
          </a:xfrm>
          <a:prstGeom prst="rect">
            <a:avLst/>
          </a:prstGeom>
        </p:spPr>
        <p:txBody>
          <a:bodyPr wrap="square">
            <a:spAutoFit/>
          </a:bodyPr>
          <a:lstStyle/>
          <a:p>
            <a:pPr algn="ctr"/>
            <a:r>
              <a:rPr lang="en-US" altLang="zh-TW" sz="3200" dirty="0">
                <a:latin typeface="Microsoft YaHei" panose="020B0503020204020204" pitchFamily="34" charset="-122"/>
                <a:ea typeface="Microsoft YaHei" panose="020B0503020204020204" pitchFamily="34" charset="-122"/>
              </a:rPr>
              <a:t>Videos will drive 80% of internet traffic by 2021</a:t>
            </a:r>
            <a:br>
              <a:rPr lang="en-US" altLang="zh-TW" sz="3200" dirty="0">
                <a:latin typeface="Microsoft YaHei" panose="020B0503020204020204" pitchFamily="34" charset="-122"/>
                <a:ea typeface="Microsoft YaHei" panose="020B0503020204020204" pitchFamily="34" charset="-122"/>
              </a:rPr>
            </a:br>
            <a:r>
              <a:rPr lang="en-US" altLang="zh-CN" sz="3200" dirty="0">
                <a:latin typeface="Microsoft YaHei" panose="020B0503020204020204" pitchFamily="34" charset="-122"/>
                <a:ea typeface="Microsoft YaHei" panose="020B0503020204020204" pitchFamily="34" charset="-122"/>
              </a:rPr>
              <a:t>2021</a:t>
            </a:r>
            <a:r>
              <a:rPr lang="zh-CN" altLang="en-US" sz="3200" dirty="0">
                <a:latin typeface="Microsoft YaHei" panose="020B0503020204020204" pitchFamily="34" charset="-122"/>
                <a:ea typeface="Microsoft YaHei" panose="020B0503020204020204" pitchFamily="34" charset="-122"/>
              </a:rPr>
              <a:t>年，视频将</a:t>
            </a:r>
            <a:r>
              <a:rPr lang="zh-TW" altLang="en-US" sz="3200" dirty="0">
                <a:latin typeface="Microsoft YaHei" panose="020B0503020204020204" pitchFamily="34" charset="-122"/>
                <a:ea typeface="Microsoft YaHei" panose="020B0503020204020204" pitchFamily="34" charset="-122"/>
              </a:rPr>
              <a:t>主导</a:t>
            </a:r>
            <a:r>
              <a:rPr lang="en-US" altLang="zh-CN" sz="3200" dirty="0">
                <a:latin typeface="Microsoft YaHei" panose="020B0503020204020204" pitchFamily="34" charset="-122"/>
                <a:ea typeface="Microsoft YaHei" panose="020B0503020204020204" pitchFamily="34" charset="-122"/>
              </a:rPr>
              <a:t>80</a:t>
            </a:r>
            <a:r>
              <a:rPr lang="zh-CN" altLang="en-US" sz="3200" dirty="0">
                <a:latin typeface="Microsoft YaHei" panose="020B0503020204020204" pitchFamily="34" charset="-122"/>
                <a:ea typeface="Microsoft YaHei" panose="020B0503020204020204" pitchFamily="34" charset="-122"/>
              </a:rPr>
              <a:t>％的互联网流量</a:t>
            </a:r>
            <a:endParaRPr lang="zh-TW" altLang="en-US" sz="3200" dirty="0"/>
          </a:p>
        </p:txBody>
      </p:sp>
      <p:sp>
        <p:nvSpPr>
          <p:cNvPr id="11" name="文字方塊 10"/>
          <p:cNvSpPr txBox="1"/>
          <p:nvPr/>
        </p:nvSpPr>
        <p:spPr>
          <a:xfrm>
            <a:off x="6573747" y="3435782"/>
            <a:ext cx="4830297" cy="707886"/>
          </a:xfrm>
          <a:prstGeom prst="rect">
            <a:avLst/>
          </a:prstGeom>
          <a:noFill/>
        </p:spPr>
        <p:txBody>
          <a:bodyPr wrap="none" rtlCol="0">
            <a:spAutoFit/>
          </a:bodyPr>
          <a:lstStyle/>
          <a:p>
            <a:r>
              <a:rPr lang="en-US" altLang="zh-TW" sz="2000" dirty="0" smtClean="0">
                <a:latin typeface="Microsoft YaHei" panose="020B0503020204020204" pitchFamily="34" charset="-122"/>
                <a:ea typeface="Microsoft YaHei" panose="020B0503020204020204" pitchFamily="34" charset="-122"/>
              </a:rPr>
              <a:t>CN: BD; VPN (</a:t>
            </a:r>
            <a:r>
              <a:rPr lang="en-US" altLang="zh-TW" sz="2000" dirty="0">
                <a:latin typeface="Microsoft YaHei" panose="020B0503020204020204" pitchFamily="34" charset="-122"/>
                <a:ea typeface="Microsoft YaHei" panose="020B0503020204020204" pitchFamily="34" charset="-122"/>
              </a:rPr>
              <a:t>Virtual Private </a:t>
            </a:r>
            <a:r>
              <a:rPr lang="en-US" altLang="zh-TW" sz="2000" dirty="0" smtClean="0">
                <a:latin typeface="Microsoft YaHei" panose="020B0503020204020204" pitchFamily="34" charset="-122"/>
                <a:ea typeface="Microsoft YaHei" panose="020B0503020204020204" pitchFamily="34" charset="-122"/>
              </a:rPr>
              <a:t>Network)</a:t>
            </a:r>
            <a:br>
              <a:rPr lang="en-US" altLang="zh-TW" sz="2000" dirty="0" smtClean="0">
                <a:latin typeface="Microsoft YaHei" panose="020B0503020204020204" pitchFamily="34" charset="-122"/>
                <a:ea typeface="Microsoft YaHei" panose="020B0503020204020204" pitchFamily="34" charset="-122"/>
              </a:rPr>
            </a:br>
            <a:r>
              <a:rPr lang="en-US" altLang="zh-TW" sz="2000" dirty="0" smtClean="0">
                <a:latin typeface="Microsoft YaHei" panose="020B0503020204020204" pitchFamily="34" charset="-122"/>
                <a:ea typeface="Microsoft YaHei" panose="020B0503020204020204" pitchFamily="34" charset="-122"/>
              </a:rPr>
              <a:t>TW: CHT / MOD + Netflix 4K</a:t>
            </a:r>
            <a:endParaRPr lang="zh-TW"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5225433"/>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3" name="圖片 1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0" y="-13482"/>
            <a:ext cx="12192000" cy="7165127"/>
          </a:xfrm>
          <a:prstGeom prst="rect">
            <a:avLst/>
          </a:prstGeom>
        </p:spPr>
      </p:pic>
      <p:sp>
        <p:nvSpPr>
          <p:cNvPr id="3" name="文字方塊 2"/>
          <p:cNvSpPr txBox="1"/>
          <p:nvPr/>
        </p:nvSpPr>
        <p:spPr>
          <a:xfrm>
            <a:off x="3050081" y="21056"/>
            <a:ext cx="5708327" cy="1200329"/>
          </a:xfrm>
          <a:prstGeom prst="rect">
            <a:avLst/>
          </a:prstGeom>
          <a:noFill/>
        </p:spPr>
        <p:txBody>
          <a:bodyPr wrap="square" rtlCol="0">
            <a:spAutoFit/>
          </a:bodyPr>
          <a:lstStyle/>
          <a:p>
            <a:pPr algn="ctr"/>
            <a:r>
              <a:rPr lang="en-US" altLang="zh-TW" sz="3600" dirty="0" smtClean="0">
                <a:latin typeface="Microsoft YaHei" panose="020B0503020204020204" pitchFamily="34" charset="-122"/>
                <a:ea typeface="Microsoft YaHei" panose="020B0503020204020204" pitchFamily="34" charset="-122"/>
              </a:rPr>
              <a:t>Cable-TV  V.S.  OTT</a:t>
            </a:r>
            <a:br>
              <a:rPr lang="en-US" altLang="zh-TW" sz="3600" dirty="0" smtClean="0">
                <a:latin typeface="Microsoft YaHei" panose="020B0503020204020204" pitchFamily="34" charset="-122"/>
                <a:ea typeface="Microsoft YaHei" panose="020B0503020204020204" pitchFamily="34" charset="-122"/>
              </a:rPr>
            </a:br>
            <a:r>
              <a:rPr lang="zh-CN" altLang="en-US" sz="3600" dirty="0">
                <a:latin typeface="Adobe 黑体 Std R" panose="020B0400000000000000" pitchFamily="34" charset="-128"/>
                <a:ea typeface="Adobe 黑体 Std R" panose="020B0400000000000000" pitchFamily="34" charset="-128"/>
              </a:rPr>
              <a:t>有线电</a:t>
            </a:r>
            <a:r>
              <a:rPr lang="zh-CN" altLang="en-US" sz="3600" dirty="0" smtClean="0">
                <a:latin typeface="Adobe 黑体 Std R" panose="020B0400000000000000" pitchFamily="34" charset="-128"/>
                <a:ea typeface="Adobe 黑体 Std R" panose="020B0400000000000000" pitchFamily="34" charset="-128"/>
              </a:rPr>
              <a:t>视 </a:t>
            </a:r>
            <a:r>
              <a:rPr lang="en-US" altLang="zh-CN" sz="3600" dirty="0" smtClean="0">
                <a:latin typeface="Adobe 黑体 Std R" panose="020B0400000000000000" pitchFamily="34" charset="-128"/>
                <a:ea typeface="Adobe 黑体 Std R" panose="020B0400000000000000" pitchFamily="34" charset="-128"/>
              </a:rPr>
              <a:t>V.S.</a:t>
            </a:r>
            <a:r>
              <a:rPr lang="zh-CN" altLang="en-US" sz="3600" dirty="0" smtClean="0">
                <a:latin typeface="Adobe 黑体 Std R" panose="020B0400000000000000" pitchFamily="34" charset="-128"/>
                <a:ea typeface="Adobe 黑体 Std R" panose="020B0400000000000000" pitchFamily="34" charset="-128"/>
              </a:rPr>
              <a:t>网</a:t>
            </a:r>
            <a:r>
              <a:rPr lang="zh-CN" altLang="en-US" sz="3600" dirty="0">
                <a:latin typeface="Adobe 黑体 Std R" panose="020B0400000000000000" pitchFamily="34" charset="-128"/>
                <a:ea typeface="Adobe 黑体 Std R" panose="020B0400000000000000" pitchFamily="34" charset="-128"/>
              </a:rPr>
              <a:t>路串</a:t>
            </a:r>
            <a:r>
              <a:rPr lang="zh-CN" altLang="en-US" sz="3600" dirty="0" smtClean="0">
                <a:latin typeface="Adobe 黑体 Std R" panose="020B0400000000000000" pitchFamily="34" charset="-128"/>
                <a:ea typeface="Adobe 黑体 Std R" panose="020B0400000000000000" pitchFamily="34" charset="-128"/>
              </a:rPr>
              <a:t>流</a:t>
            </a:r>
            <a:endParaRPr lang="zh-TW" altLang="en-US" sz="3600" dirty="0">
              <a:latin typeface="Adobe 黑体 Std R" panose="020B0400000000000000" pitchFamily="34" charset="-128"/>
              <a:ea typeface="Adobe 黑体 Std R" panose="020B0400000000000000" pitchFamily="34" charset="-128"/>
            </a:endParaRPr>
          </a:p>
        </p:txBody>
      </p:sp>
      <p:sp>
        <p:nvSpPr>
          <p:cNvPr id="4" name="矩形 3"/>
          <p:cNvSpPr/>
          <p:nvPr/>
        </p:nvSpPr>
        <p:spPr>
          <a:xfrm>
            <a:off x="1385925" y="1348800"/>
            <a:ext cx="4805553" cy="5509200"/>
          </a:xfrm>
          <a:prstGeom prst="rect">
            <a:avLst/>
          </a:prstGeom>
        </p:spPr>
        <p:txBody>
          <a:bodyPr wrap="square">
            <a:spAutoFit/>
          </a:bodyPr>
          <a:lstStyle/>
          <a:p>
            <a:r>
              <a:rPr lang="en-US" altLang="zh-TW" sz="3200" dirty="0" smtClean="0">
                <a:solidFill>
                  <a:srgbClr val="00B050"/>
                </a:solidFill>
                <a:latin typeface="Adobe 黑体 Std R" panose="020B0400000000000000" pitchFamily="34" charset="-128"/>
                <a:ea typeface="Adobe 黑体 Std R" panose="020B0400000000000000" pitchFamily="34" charset="-128"/>
              </a:rPr>
              <a:t>Cable-TV</a:t>
            </a:r>
            <a:r>
              <a:rPr lang="zh-TW" altLang="en-US" sz="3200" dirty="0">
                <a:solidFill>
                  <a:srgbClr val="00B050"/>
                </a:solidFill>
                <a:latin typeface="Adobe 黑体 Std R" panose="020B0400000000000000" pitchFamily="34" charset="-128"/>
                <a:ea typeface="Adobe 黑体 Std R" panose="020B0400000000000000" pitchFamily="34" charset="-128"/>
              </a:rPr>
              <a:t>业</a:t>
            </a:r>
            <a:r>
              <a:rPr lang="zh-TW" altLang="en-US" sz="3200" dirty="0" smtClean="0">
                <a:solidFill>
                  <a:srgbClr val="00B050"/>
                </a:solidFill>
                <a:latin typeface="Adobe 黑体 Std R" panose="020B0400000000000000" pitchFamily="34" charset="-128"/>
                <a:ea typeface="Adobe 黑体 Std R" panose="020B0400000000000000" pitchFamily="34" charset="-128"/>
              </a:rPr>
              <a:t>者</a:t>
            </a:r>
            <a:r>
              <a:rPr lang="en-US" altLang="zh-TW" sz="3200" dirty="0" smtClean="0">
                <a:solidFill>
                  <a:srgbClr val="00B050"/>
                </a:solidFill>
                <a:latin typeface="Adobe 黑体 Std R" panose="020B0400000000000000" pitchFamily="34" charset="-128"/>
                <a:ea typeface="Adobe 黑体 Std R" panose="020B0400000000000000" pitchFamily="34" charset="-128"/>
              </a:rPr>
              <a:t>:</a:t>
            </a:r>
            <a:r>
              <a:rPr lang="en-US" altLang="zh-TW" sz="3200" dirty="0" smtClean="0">
                <a:latin typeface="Adobe 黑体 Std R" panose="020B0400000000000000" pitchFamily="34" charset="-128"/>
                <a:ea typeface="Adobe 黑体 Std R" panose="020B0400000000000000" pitchFamily="34" charset="-128"/>
              </a:rPr>
              <a:t/>
            </a:r>
            <a:br>
              <a:rPr lang="en-US" altLang="zh-TW" sz="3200" dirty="0" smtClean="0">
                <a:latin typeface="Adobe 黑体 Std R" panose="020B0400000000000000" pitchFamily="34" charset="-128"/>
                <a:ea typeface="Adobe 黑体 Std R" panose="020B0400000000000000" pitchFamily="34" charset="-128"/>
              </a:rPr>
            </a:br>
            <a:r>
              <a:rPr lang="zh-CN" altLang="en-US" sz="3200" dirty="0">
                <a:latin typeface="Adobe 黑体 Std R" panose="020B0400000000000000" pitchFamily="34" charset="-128"/>
                <a:ea typeface="Adobe 黑体 Std R" panose="020B0400000000000000" pitchFamily="34" charset="-128"/>
              </a:rPr>
              <a:t>市场饱和</a:t>
            </a:r>
            <a:br>
              <a:rPr lang="zh-CN" altLang="en-US" sz="3200" dirty="0">
                <a:latin typeface="Adobe 黑体 Std R" panose="020B0400000000000000" pitchFamily="34" charset="-128"/>
                <a:ea typeface="Adobe 黑体 Std R" panose="020B0400000000000000" pitchFamily="34" charset="-128"/>
              </a:rPr>
            </a:br>
            <a:r>
              <a:rPr lang="zh-CN" altLang="en-US" sz="3200" dirty="0">
                <a:latin typeface="Adobe 黑体 Std R" panose="020B0400000000000000" pitchFamily="34" charset="-128"/>
                <a:ea typeface="Adobe 黑体 Std R" panose="020B0400000000000000" pitchFamily="34" charset="-128"/>
              </a:rPr>
              <a:t>近年市值大幅下滑</a:t>
            </a:r>
            <a:br>
              <a:rPr lang="zh-CN" altLang="en-US" sz="3200" dirty="0">
                <a:latin typeface="Adobe 黑体 Std R" panose="020B0400000000000000" pitchFamily="34" charset="-128"/>
                <a:ea typeface="Adobe 黑体 Std R" panose="020B0400000000000000" pitchFamily="34" charset="-128"/>
              </a:rPr>
            </a:br>
            <a:r>
              <a:rPr lang="zh-CN" altLang="en-US" sz="3200" dirty="0">
                <a:latin typeface="Adobe 黑体 Std R" panose="020B0400000000000000" pitchFamily="34" charset="-128"/>
                <a:ea typeface="Adobe 黑体 Std R" panose="020B0400000000000000" pitchFamily="34" charset="-128"/>
              </a:rPr>
              <a:t>转往日本及东南亚市场</a:t>
            </a:r>
            <a:br>
              <a:rPr lang="zh-CN" altLang="en-US" sz="3200" dirty="0">
                <a:latin typeface="Adobe 黑体 Std R" panose="020B0400000000000000" pitchFamily="34" charset="-128"/>
                <a:ea typeface="Adobe 黑体 Std R" panose="020B0400000000000000" pitchFamily="34" charset="-128"/>
              </a:rPr>
            </a:br>
            <a:r>
              <a:rPr lang="zh-CN" altLang="en-US" sz="3200" dirty="0">
                <a:latin typeface="Adobe 黑体 Std R" panose="020B0400000000000000" pitchFamily="34" charset="-128"/>
                <a:ea typeface="Adobe 黑体 Std R" panose="020B0400000000000000" pitchFamily="34" charset="-128"/>
              </a:rPr>
              <a:t>自制电视剧</a:t>
            </a:r>
            <a:br>
              <a:rPr lang="zh-CN" altLang="en-US" sz="3200" dirty="0">
                <a:latin typeface="Adobe 黑体 Std R" panose="020B0400000000000000" pitchFamily="34" charset="-128"/>
                <a:ea typeface="Adobe 黑体 Std R" panose="020B0400000000000000" pitchFamily="34" charset="-128"/>
              </a:rPr>
            </a:br>
            <a:r>
              <a:rPr lang="zh-CN" altLang="en-US" sz="3200" dirty="0">
                <a:latin typeface="Adobe 黑体 Std R" panose="020B0400000000000000" pitchFamily="34" charset="-128"/>
                <a:ea typeface="Adobe 黑体 Std R" panose="020B0400000000000000" pitchFamily="34" charset="-128"/>
              </a:rPr>
              <a:t>与当地业者合作电视剧</a:t>
            </a:r>
            <a:br>
              <a:rPr lang="zh-CN" altLang="en-US" sz="3200" dirty="0">
                <a:latin typeface="Adobe 黑体 Std R" panose="020B0400000000000000" pitchFamily="34" charset="-128"/>
                <a:ea typeface="Adobe 黑体 Std R" panose="020B0400000000000000" pitchFamily="34" charset="-128"/>
              </a:rPr>
            </a:br>
            <a:r>
              <a:rPr lang="zh-CN" altLang="en-US" sz="3200" dirty="0">
                <a:latin typeface="Adobe 黑体 Std R" panose="020B0400000000000000" pitchFamily="34" charset="-128"/>
                <a:ea typeface="Adobe 黑体 Std R" panose="020B0400000000000000" pitchFamily="34" charset="-128"/>
              </a:rPr>
              <a:t>电视剧版权买卖</a:t>
            </a:r>
            <a:br>
              <a:rPr lang="zh-CN" altLang="en-US" sz="3200" dirty="0">
                <a:latin typeface="Adobe 黑体 Std R" panose="020B0400000000000000" pitchFamily="34" charset="-128"/>
                <a:ea typeface="Adobe 黑体 Std R" panose="020B0400000000000000" pitchFamily="34" charset="-128"/>
              </a:rPr>
            </a:br>
            <a:r>
              <a:rPr lang="zh-CN" altLang="en-US" sz="3200" dirty="0">
                <a:latin typeface="Adobe 黑体 Std R" panose="020B0400000000000000" pitchFamily="34" charset="-128"/>
                <a:ea typeface="Adobe 黑体 Std R" panose="020B0400000000000000" pitchFamily="34" charset="-128"/>
              </a:rPr>
              <a:t>固定收费</a:t>
            </a:r>
            <a:br>
              <a:rPr lang="zh-CN" altLang="en-US" sz="3200" dirty="0">
                <a:latin typeface="Adobe 黑体 Std R" panose="020B0400000000000000" pitchFamily="34" charset="-128"/>
                <a:ea typeface="Adobe 黑体 Std R" panose="020B0400000000000000" pitchFamily="34" charset="-128"/>
              </a:rPr>
            </a:br>
            <a:r>
              <a:rPr lang="zh-CN" altLang="en-US" sz="3200" dirty="0">
                <a:latin typeface="Adobe 黑体 Std R" panose="020B0400000000000000" pitchFamily="34" charset="-128"/>
                <a:ea typeface="Adobe 黑体 Std R" panose="020B0400000000000000" pitchFamily="34" charset="-128"/>
              </a:rPr>
              <a:t>更新较慢</a:t>
            </a:r>
            <a:br>
              <a:rPr lang="zh-CN" altLang="en-US" sz="3200" dirty="0">
                <a:latin typeface="Adobe 黑体 Std R" panose="020B0400000000000000" pitchFamily="34" charset="-128"/>
                <a:ea typeface="Adobe 黑体 Std R" panose="020B0400000000000000" pitchFamily="34" charset="-128"/>
              </a:rPr>
            </a:br>
            <a:r>
              <a:rPr lang="en-US" altLang="zh-CN" sz="3200" dirty="0">
                <a:latin typeface="Adobe 黑体 Std R" panose="020B0400000000000000" pitchFamily="34" charset="-128"/>
                <a:ea typeface="Adobe 黑体 Std R" panose="020B0400000000000000" pitchFamily="34" charset="-128"/>
              </a:rPr>
              <a:t>UI/UX</a:t>
            </a:r>
            <a:r>
              <a:rPr lang="zh-CN" altLang="en-US" sz="3200" dirty="0">
                <a:latin typeface="Adobe 黑体 Std R" panose="020B0400000000000000" pitchFamily="34" charset="-128"/>
                <a:ea typeface="Adobe 黑体 Std R" panose="020B0400000000000000" pitchFamily="34" charset="-128"/>
              </a:rPr>
              <a:t>不成熟</a:t>
            </a:r>
            <a:br>
              <a:rPr lang="zh-CN" altLang="en-US" sz="3200" dirty="0">
                <a:latin typeface="Adobe 黑体 Std R" panose="020B0400000000000000" pitchFamily="34" charset="-128"/>
                <a:ea typeface="Adobe 黑体 Std R" panose="020B0400000000000000" pitchFamily="34" charset="-128"/>
              </a:rPr>
            </a:br>
            <a:r>
              <a:rPr lang="zh-CN" altLang="en-US" sz="3200" dirty="0">
                <a:latin typeface="Adobe 黑体 Std R" panose="020B0400000000000000" pitchFamily="34" charset="-128"/>
                <a:ea typeface="Adobe 黑体 Std R" panose="020B0400000000000000" pitchFamily="34" charset="-128"/>
              </a:rPr>
              <a:t>缺乏产业整合架构</a:t>
            </a:r>
            <a:endParaRPr lang="zh-TW" altLang="en-US" sz="3200" dirty="0">
              <a:latin typeface="Adobe 黑体 Std R" panose="020B0400000000000000" pitchFamily="34" charset="-128"/>
              <a:ea typeface="Adobe 黑体 Std R" panose="020B0400000000000000" pitchFamily="34" charset="-128"/>
            </a:endParaRPr>
          </a:p>
        </p:txBody>
      </p:sp>
      <p:sp>
        <p:nvSpPr>
          <p:cNvPr id="12" name="矩形 11"/>
          <p:cNvSpPr/>
          <p:nvPr/>
        </p:nvSpPr>
        <p:spPr>
          <a:xfrm>
            <a:off x="6191478" y="1358330"/>
            <a:ext cx="5133860" cy="5509200"/>
          </a:xfrm>
          <a:prstGeom prst="rect">
            <a:avLst/>
          </a:prstGeom>
        </p:spPr>
        <p:txBody>
          <a:bodyPr wrap="square">
            <a:spAutoFit/>
          </a:bodyPr>
          <a:lstStyle/>
          <a:p>
            <a:r>
              <a:rPr lang="en-US" altLang="zh-TW" sz="3200" dirty="0" smtClean="0">
                <a:solidFill>
                  <a:srgbClr val="FF0000"/>
                </a:solidFill>
                <a:latin typeface="Adobe 黑体 Std R" panose="020B0400000000000000" pitchFamily="34" charset="-128"/>
                <a:ea typeface="Adobe 黑体 Std R" panose="020B0400000000000000" pitchFamily="34" charset="-128"/>
              </a:rPr>
              <a:t>OTT</a:t>
            </a:r>
            <a:r>
              <a:rPr lang="zh-TW" altLang="en-US" sz="3200" dirty="0">
                <a:solidFill>
                  <a:srgbClr val="FF0000"/>
                </a:solidFill>
                <a:latin typeface="Adobe 黑体 Std R" panose="020B0400000000000000" pitchFamily="34" charset="-128"/>
                <a:ea typeface="Adobe 黑体 Std R" panose="020B0400000000000000" pitchFamily="34" charset="-128"/>
              </a:rPr>
              <a:t>业</a:t>
            </a:r>
            <a:r>
              <a:rPr lang="zh-TW" altLang="en-US" sz="3200" dirty="0" smtClean="0">
                <a:solidFill>
                  <a:srgbClr val="FF0000"/>
                </a:solidFill>
                <a:latin typeface="Adobe 黑体 Std R" panose="020B0400000000000000" pitchFamily="34" charset="-128"/>
                <a:ea typeface="Adobe 黑体 Std R" panose="020B0400000000000000" pitchFamily="34" charset="-128"/>
              </a:rPr>
              <a:t>者</a:t>
            </a:r>
            <a:r>
              <a:rPr lang="en-US" altLang="zh-TW" sz="3200" dirty="0" smtClean="0">
                <a:solidFill>
                  <a:srgbClr val="FF0000"/>
                </a:solidFill>
                <a:latin typeface="Adobe 黑体 Std R" panose="020B0400000000000000" pitchFamily="34" charset="-128"/>
                <a:ea typeface="Adobe 黑体 Std R" panose="020B0400000000000000" pitchFamily="34" charset="-128"/>
              </a:rPr>
              <a:t>:</a:t>
            </a:r>
            <a:r>
              <a:rPr lang="en-US" altLang="zh-TW" sz="3200" dirty="0" smtClean="0">
                <a:latin typeface="Adobe 黑体 Std R" panose="020B0400000000000000" pitchFamily="34" charset="-128"/>
                <a:ea typeface="Adobe 黑体 Std R" panose="020B0400000000000000" pitchFamily="34" charset="-128"/>
              </a:rPr>
              <a:t/>
            </a:r>
            <a:br>
              <a:rPr lang="en-US" altLang="zh-TW" sz="3200" dirty="0" smtClean="0">
                <a:latin typeface="Adobe 黑体 Std R" panose="020B0400000000000000" pitchFamily="34" charset="-128"/>
                <a:ea typeface="Adobe 黑体 Std R" panose="020B0400000000000000" pitchFamily="34" charset="-128"/>
              </a:rPr>
            </a:br>
            <a:r>
              <a:rPr lang="zh-CN" altLang="en-US" sz="3200" dirty="0">
                <a:latin typeface="Adobe 黑体 Std R" panose="020B0400000000000000" pitchFamily="34" charset="-128"/>
                <a:ea typeface="Adobe 黑体 Std R" panose="020B0400000000000000" pitchFamily="34" charset="-128"/>
              </a:rPr>
              <a:t>市场尚有空间</a:t>
            </a:r>
            <a:br>
              <a:rPr lang="zh-CN" altLang="en-US" sz="3200" dirty="0">
                <a:latin typeface="Adobe 黑体 Std R" panose="020B0400000000000000" pitchFamily="34" charset="-128"/>
                <a:ea typeface="Adobe 黑体 Std R" panose="020B0400000000000000" pitchFamily="34" charset="-128"/>
              </a:rPr>
            </a:br>
            <a:r>
              <a:rPr lang="zh-CN" altLang="en-US" sz="3200" dirty="0">
                <a:latin typeface="Adobe 黑体 Std R" panose="020B0400000000000000" pitchFamily="34" charset="-128"/>
                <a:ea typeface="Adobe 黑体 Std R" panose="020B0400000000000000" pitchFamily="34" charset="-128"/>
              </a:rPr>
              <a:t>有</a:t>
            </a:r>
            <a:r>
              <a:rPr lang="en-US" altLang="zh-CN" sz="3200" dirty="0">
                <a:latin typeface="Adobe 黑体 Std R" panose="020B0400000000000000" pitchFamily="34" charset="-128"/>
                <a:ea typeface="Adobe 黑体 Std R" panose="020B0400000000000000" pitchFamily="34" charset="-128"/>
              </a:rPr>
              <a:t>Netflix </a:t>
            </a:r>
            <a:r>
              <a:rPr lang="zh-CN" altLang="en-US" sz="3200" dirty="0">
                <a:latin typeface="Adobe 黑体 Std R" panose="020B0400000000000000" pitchFamily="34" charset="-128"/>
                <a:ea typeface="Adobe 黑体 Std R" panose="020B0400000000000000" pitchFamily="34" charset="-128"/>
              </a:rPr>
              <a:t>国</a:t>
            </a:r>
            <a:r>
              <a:rPr lang="zh-CN" altLang="en-US" sz="3200" dirty="0" smtClean="0">
                <a:latin typeface="Adobe 黑体 Std R" panose="020B0400000000000000" pitchFamily="34" charset="-128"/>
                <a:ea typeface="Adobe 黑体 Std R" panose="020B0400000000000000" pitchFamily="34" charset="-128"/>
              </a:rPr>
              <a:t>际业</a:t>
            </a:r>
            <a:r>
              <a:rPr lang="zh-CN" altLang="en-US" sz="3200" dirty="0">
                <a:latin typeface="Adobe 黑体 Std R" panose="020B0400000000000000" pitchFamily="34" charset="-128"/>
                <a:ea typeface="Adobe 黑体 Std R" panose="020B0400000000000000" pitchFamily="34" charset="-128"/>
              </a:rPr>
              <a:t>者合作</a:t>
            </a:r>
            <a:br>
              <a:rPr lang="zh-CN" altLang="en-US" sz="3200" dirty="0">
                <a:latin typeface="Adobe 黑体 Std R" panose="020B0400000000000000" pitchFamily="34" charset="-128"/>
                <a:ea typeface="Adobe 黑体 Std R" panose="020B0400000000000000" pitchFamily="34" charset="-128"/>
              </a:rPr>
            </a:br>
            <a:r>
              <a:rPr lang="zh-CN" altLang="en-US" sz="3200" dirty="0">
                <a:latin typeface="Adobe 黑体 Std R" panose="020B0400000000000000" pitchFamily="34" charset="-128"/>
                <a:ea typeface="Adobe 黑体 Std R" panose="020B0400000000000000" pitchFamily="34" charset="-128"/>
              </a:rPr>
              <a:t>网路市场做内容及行销</a:t>
            </a:r>
            <a:br>
              <a:rPr lang="zh-CN" altLang="en-US" sz="3200" dirty="0">
                <a:latin typeface="Adobe 黑体 Std R" panose="020B0400000000000000" pitchFamily="34" charset="-128"/>
                <a:ea typeface="Adobe 黑体 Std R" panose="020B0400000000000000" pitchFamily="34" charset="-128"/>
              </a:rPr>
            </a:br>
            <a:r>
              <a:rPr lang="zh-CN" altLang="en-US" sz="3200" dirty="0">
                <a:latin typeface="Adobe 黑体 Std R" panose="020B0400000000000000" pitchFamily="34" charset="-128"/>
                <a:ea typeface="Adobe 黑体 Std R" panose="020B0400000000000000" pitchFamily="34" charset="-128"/>
              </a:rPr>
              <a:t>东南亚最大问题在于付</a:t>
            </a:r>
            <a:r>
              <a:rPr lang="zh-CN" altLang="en-US" sz="3200" dirty="0" smtClean="0">
                <a:latin typeface="Adobe 黑体 Std R" panose="020B0400000000000000" pitchFamily="34" charset="-128"/>
                <a:ea typeface="Adobe 黑体 Std R" panose="020B0400000000000000" pitchFamily="34" charset="-128"/>
              </a:rPr>
              <a:t>费</a:t>
            </a:r>
            <a:r>
              <a:rPr lang="en-US" altLang="zh-CN" sz="3200" dirty="0" smtClean="0">
                <a:latin typeface="Adobe 黑体 Std R" panose="020B0400000000000000" pitchFamily="34" charset="-128"/>
                <a:ea typeface="Adobe 黑体 Std R" panose="020B0400000000000000" pitchFamily="34" charset="-128"/>
              </a:rPr>
              <a:t/>
            </a:r>
            <a:br>
              <a:rPr lang="en-US" altLang="zh-CN" sz="3200" dirty="0" smtClean="0">
                <a:latin typeface="Adobe 黑体 Std R" panose="020B0400000000000000" pitchFamily="34" charset="-128"/>
                <a:ea typeface="Adobe 黑体 Std R" panose="020B0400000000000000" pitchFamily="34" charset="-128"/>
              </a:rPr>
            </a:br>
            <a:r>
              <a:rPr lang="zh-CN" altLang="en-US" sz="3200" dirty="0" smtClean="0">
                <a:latin typeface="Adobe 黑体 Std R" panose="020B0400000000000000" pitchFamily="34" charset="-128"/>
                <a:ea typeface="Adobe 黑体 Std R" panose="020B0400000000000000" pitchFamily="34" charset="-128"/>
              </a:rPr>
              <a:t>概念</a:t>
            </a:r>
            <a:r>
              <a:rPr lang="zh-CN" altLang="en-US" sz="3200" dirty="0">
                <a:latin typeface="Adobe 黑体 Std R" panose="020B0400000000000000" pitchFamily="34" charset="-128"/>
                <a:ea typeface="Adobe 黑体 Std R" panose="020B0400000000000000" pitchFamily="34" charset="-128"/>
              </a:rPr>
              <a:t>和付费管道都还不成熟</a:t>
            </a:r>
            <a:br>
              <a:rPr lang="zh-CN" altLang="en-US" sz="3200" dirty="0">
                <a:latin typeface="Adobe 黑体 Std R" panose="020B0400000000000000" pitchFamily="34" charset="-128"/>
                <a:ea typeface="Adobe 黑体 Std R" panose="020B0400000000000000" pitchFamily="34" charset="-128"/>
              </a:rPr>
            </a:br>
            <a:r>
              <a:rPr lang="zh-CN" altLang="en-US" sz="3200" dirty="0">
                <a:latin typeface="Adobe 黑体 Std R" panose="020B0400000000000000" pitchFamily="34" charset="-128"/>
                <a:ea typeface="Adobe 黑体 Std R" panose="020B0400000000000000" pitchFamily="34" charset="-128"/>
              </a:rPr>
              <a:t>电视剧上下架</a:t>
            </a:r>
            <a:br>
              <a:rPr lang="zh-CN" altLang="en-US" sz="3200" dirty="0">
                <a:latin typeface="Adobe 黑体 Std R" panose="020B0400000000000000" pitchFamily="34" charset="-128"/>
                <a:ea typeface="Adobe 黑体 Std R" panose="020B0400000000000000" pitchFamily="34" charset="-128"/>
              </a:rPr>
            </a:br>
            <a:r>
              <a:rPr lang="zh-CN" altLang="en-US" sz="3200" dirty="0">
                <a:latin typeface="Adobe 黑体 Std R" panose="020B0400000000000000" pitchFamily="34" charset="-128"/>
                <a:ea typeface="Adobe 黑体 Std R" panose="020B0400000000000000" pitchFamily="34" charset="-128"/>
              </a:rPr>
              <a:t>免费看一个月、收费弹性</a:t>
            </a:r>
            <a:br>
              <a:rPr lang="zh-CN" altLang="en-US" sz="3200" dirty="0">
                <a:latin typeface="Adobe 黑体 Std R" panose="020B0400000000000000" pitchFamily="34" charset="-128"/>
                <a:ea typeface="Adobe 黑体 Std R" panose="020B0400000000000000" pitchFamily="34" charset="-128"/>
              </a:rPr>
            </a:br>
            <a:r>
              <a:rPr lang="zh-CN" altLang="en-US" sz="3200" dirty="0">
                <a:latin typeface="Adobe 黑体 Std R" panose="020B0400000000000000" pitchFamily="34" charset="-128"/>
                <a:ea typeface="Adobe 黑体 Std R" panose="020B0400000000000000" pitchFamily="34" charset="-128"/>
              </a:rPr>
              <a:t>更新较快</a:t>
            </a:r>
            <a:br>
              <a:rPr lang="zh-CN" altLang="en-US" sz="3200" dirty="0">
                <a:latin typeface="Adobe 黑体 Std R" panose="020B0400000000000000" pitchFamily="34" charset="-128"/>
                <a:ea typeface="Adobe 黑体 Std R" panose="020B0400000000000000" pitchFamily="34" charset="-128"/>
              </a:rPr>
            </a:br>
            <a:r>
              <a:rPr lang="en-US" altLang="zh-CN" sz="3200" dirty="0">
                <a:latin typeface="Adobe 黑体 Std R" panose="020B0400000000000000" pitchFamily="34" charset="-128"/>
                <a:ea typeface="Adobe 黑体 Std R" panose="020B0400000000000000" pitchFamily="34" charset="-128"/>
              </a:rPr>
              <a:t>UI/UX</a:t>
            </a:r>
            <a:r>
              <a:rPr lang="zh-CN" altLang="en-US" sz="3200" dirty="0">
                <a:latin typeface="Adobe 黑体 Std R" panose="020B0400000000000000" pitchFamily="34" charset="-128"/>
                <a:ea typeface="Adobe 黑体 Std R" panose="020B0400000000000000" pitchFamily="34" charset="-128"/>
              </a:rPr>
              <a:t>较佳</a:t>
            </a:r>
            <a:br>
              <a:rPr lang="zh-CN" altLang="en-US" sz="3200" dirty="0">
                <a:latin typeface="Adobe 黑体 Std R" panose="020B0400000000000000" pitchFamily="34" charset="-128"/>
                <a:ea typeface="Adobe 黑体 Std R" panose="020B0400000000000000" pitchFamily="34" charset="-128"/>
              </a:rPr>
            </a:br>
            <a:r>
              <a:rPr lang="zh-CN" altLang="en-US" sz="3200" dirty="0">
                <a:latin typeface="Adobe 黑体 Std R" panose="020B0400000000000000" pitchFamily="34" charset="-128"/>
                <a:ea typeface="Adobe 黑体 Std R" panose="020B0400000000000000" pitchFamily="34" charset="-128"/>
              </a:rPr>
              <a:t>缺乏产业整合架构</a:t>
            </a:r>
          </a:p>
        </p:txBody>
      </p:sp>
    </p:spTree>
    <p:extLst>
      <p:ext uri="{BB962C8B-B14F-4D97-AF65-F5344CB8AC3E}">
        <p14:creationId xmlns:p14="http://schemas.microsoft.com/office/powerpoint/2010/main" val="345221699"/>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6147" y="826260"/>
            <a:ext cx="1706382" cy="5954617"/>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8809" y="848294"/>
            <a:ext cx="1533378" cy="5954617"/>
          </a:xfrm>
          <a:prstGeom prst="rect">
            <a:avLst/>
          </a:prstGeom>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988" y="848294"/>
            <a:ext cx="1967384" cy="5954617"/>
          </a:xfrm>
          <a:prstGeom prst="rect">
            <a:avLst/>
          </a:prstGeom>
        </p:spPr>
      </p:pic>
      <p:pic>
        <p:nvPicPr>
          <p:cNvPr id="11" name="圖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2022" y="826260"/>
            <a:ext cx="1661753" cy="5954617"/>
          </a:xfrm>
          <a:prstGeom prst="rect">
            <a:avLst/>
          </a:prstGeom>
        </p:spPr>
      </p:pic>
      <p:pic>
        <p:nvPicPr>
          <p:cNvPr id="12" name="圖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5323" y="848294"/>
            <a:ext cx="1691652" cy="5954617"/>
          </a:xfrm>
          <a:prstGeom prst="rect">
            <a:avLst/>
          </a:prstGeom>
        </p:spPr>
      </p:pic>
      <p:pic>
        <p:nvPicPr>
          <p:cNvPr id="13" name="圖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93373" y="845392"/>
            <a:ext cx="3012774" cy="5935485"/>
          </a:xfrm>
          <a:prstGeom prst="rect">
            <a:avLst/>
          </a:prstGeom>
        </p:spPr>
      </p:pic>
      <p:pic>
        <p:nvPicPr>
          <p:cNvPr id="14" name="圖片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12529" y="870332"/>
            <a:ext cx="3126280" cy="5954617"/>
          </a:xfrm>
          <a:prstGeom prst="rect">
            <a:avLst/>
          </a:prstGeom>
        </p:spPr>
      </p:pic>
      <p:sp>
        <p:nvSpPr>
          <p:cNvPr id="3" name="矩形 2"/>
          <p:cNvSpPr/>
          <p:nvPr/>
        </p:nvSpPr>
        <p:spPr>
          <a:xfrm>
            <a:off x="2744270" y="92321"/>
            <a:ext cx="7471658" cy="584775"/>
          </a:xfrm>
          <a:prstGeom prst="rect">
            <a:avLst/>
          </a:prstGeom>
        </p:spPr>
        <p:txBody>
          <a:bodyPr wrap="square">
            <a:spAutoFit/>
          </a:bodyPr>
          <a:lstStyle/>
          <a:p>
            <a:r>
              <a:rPr lang="zh-CN" altLang="en-US" sz="3200" dirty="0">
                <a:latin typeface="Adobe 黑体 Std R" panose="020B0400000000000000" pitchFamily="34" charset="-128"/>
                <a:ea typeface="Adobe 黑体 Std R" panose="020B0400000000000000" pitchFamily="34" charset="-128"/>
              </a:rPr>
              <a:t>有线电视及网路串</a:t>
            </a:r>
            <a:r>
              <a:rPr lang="zh-CN" altLang="en-US" sz="3200" dirty="0" smtClean="0">
                <a:latin typeface="Adobe 黑体 Std R" panose="020B0400000000000000" pitchFamily="34" charset="-128"/>
                <a:ea typeface="Adobe 黑体 Std R" panose="020B0400000000000000" pitchFamily="34" charset="-128"/>
              </a:rPr>
              <a:t>流</a:t>
            </a:r>
            <a:r>
              <a:rPr lang="en-US" altLang="zh-CN" sz="3200" dirty="0" smtClean="0">
                <a:latin typeface="Adobe 黑体 Std R" panose="020B0400000000000000" pitchFamily="34" charset="-128"/>
                <a:ea typeface="Adobe 黑体 Std R" panose="020B0400000000000000" pitchFamily="34" charset="-128"/>
              </a:rPr>
              <a:t>--</a:t>
            </a:r>
            <a:r>
              <a:rPr lang="zh-CN" altLang="en-US" sz="3200" dirty="0" smtClean="0">
                <a:latin typeface="Adobe 黑体 Std R" panose="020B0400000000000000" pitchFamily="34" charset="-128"/>
                <a:ea typeface="Adobe 黑体 Std R" panose="020B0400000000000000" pitchFamily="34" charset="-128"/>
              </a:rPr>
              <a:t>产</a:t>
            </a:r>
            <a:r>
              <a:rPr lang="zh-CN" altLang="en-US" sz="3200" dirty="0">
                <a:latin typeface="Adobe 黑体 Std R" panose="020B0400000000000000" pitchFamily="34" charset="-128"/>
                <a:ea typeface="Adobe 黑体 Std R" panose="020B0400000000000000" pitchFamily="34" charset="-128"/>
              </a:rPr>
              <a:t>业整合架构</a:t>
            </a:r>
          </a:p>
        </p:txBody>
      </p:sp>
    </p:spTree>
    <p:extLst>
      <p:ext uri="{BB962C8B-B14F-4D97-AF65-F5344CB8AC3E}">
        <p14:creationId xmlns:p14="http://schemas.microsoft.com/office/powerpoint/2010/main" val="2763232090"/>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311900" cy="876422"/>
          </a:xfrm>
          <a:prstGeom prst="rect">
            <a:avLst/>
          </a:prstGeom>
        </p:spPr>
      </p:pic>
      <p:pic>
        <p:nvPicPr>
          <p:cNvPr id="6" name="圖片 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0" y="0"/>
            <a:ext cx="12192000" cy="7165127"/>
          </a:xfrm>
          <a:prstGeom prst="rect">
            <a:avLst/>
          </a:prstGeom>
        </p:spPr>
      </p:pic>
      <p:sp>
        <p:nvSpPr>
          <p:cNvPr id="27" name="矩形 26"/>
          <p:cNvSpPr/>
          <p:nvPr/>
        </p:nvSpPr>
        <p:spPr>
          <a:xfrm>
            <a:off x="7842949" y="2360765"/>
            <a:ext cx="1415772" cy="461665"/>
          </a:xfrm>
          <a:prstGeom prst="rect">
            <a:avLst/>
          </a:prstGeom>
        </p:spPr>
        <p:txBody>
          <a:bodyPr wrap="none">
            <a:spAutoFit/>
          </a:bodyPr>
          <a:lstStyle/>
          <a:p>
            <a:r>
              <a:rPr lang="zh-TW" altLang="en-US" sz="2400" dirty="0">
                <a:latin typeface="Microsoft YaHei" panose="020B0503020204020204" pitchFamily="34" charset="-122"/>
                <a:ea typeface="Microsoft YaHei" panose="020B0503020204020204" pitchFamily="34" charset="-122"/>
              </a:rPr>
              <a:t>产业外移</a:t>
            </a:r>
            <a:endParaRPr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0" name="矩形 29"/>
          <p:cNvSpPr/>
          <p:nvPr/>
        </p:nvSpPr>
        <p:spPr>
          <a:xfrm>
            <a:off x="2945490" y="2330808"/>
            <a:ext cx="1415772" cy="461665"/>
          </a:xfrm>
          <a:prstGeom prst="rect">
            <a:avLst/>
          </a:prstGeom>
        </p:spPr>
        <p:txBody>
          <a:bodyPr wrap="none">
            <a:spAutoFit/>
          </a:bodyPr>
          <a:lstStyle/>
          <a:p>
            <a:pPr algn="r"/>
            <a:r>
              <a:rPr lang="zh-TW" altLang="en-US" sz="2400" dirty="0">
                <a:latin typeface="Microsoft YaHei" panose="020B0503020204020204" pitchFamily="34" charset="-122"/>
                <a:ea typeface="Microsoft YaHei" panose="020B0503020204020204" pitchFamily="34" charset="-122"/>
              </a:rPr>
              <a:t>市场成本</a:t>
            </a:r>
            <a:endParaRPr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3" name="矩形 32"/>
          <p:cNvSpPr/>
          <p:nvPr/>
        </p:nvSpPr>
        <p:spPr>
          <a:xfrm>
            <a:off x="7842941" y="3652387"/>
            <a:ext cx="2339102" cy="461665"/>
          </a:xfrm>
          <a:prstGeom prst="rect">
            <a:avLst/>
          </a:prstGeom>
        </p:spPr>
        <p:txBody>
          <a:bodyPr wrap="none">
            <a:spAutoFit/>
          </a:bodyPr>
          <a:lstStyle/>
          <a:p>
            <a:r>
              <a:rPr lang="zh-CN" altLang="en-US" sz="2400" dirty="0">
                <a:latin typeface="Microsoft YaHei" panose="020B0503020204020204" pitchFamily="34" charset="-122"/>
                <a:ea typeface="Microsoft YaHei" panose="020B0503020204020204" pitchFamily="34" charset="-122"/>
              </a:rPr>
              <a:t>环保及寄卖问题</a:t>
            </a:r>
            <a:endParaRPr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6" name="矩形 35"/>
          <p:cNvSpPr/>
          <p:nvPr/>
        </p:nvSpPr>
        <p:spPr>
          <a:xfrm>
            <a:off x="2009951" y="3652387"/>
            <a:ext cx="2339102" cy="461665"/>
          </a:xfrm>
          <a:prstGeom prst="rect">
            <a:avLst/>
          </a:prstGeom>
        </p:spPr>
        <p:txBody>
          <a:bodyPr wrap="none">
            <a:spAutoFit/>
          </a:bodyPr>
          <a:lstStyle/>
          <a:p>
            <a:pPr algn="r"/>
            <a:r>
              <a:rPr lang="zh-CN" altLang="en-US" sz="2400" dirty="0">
                <a:latin typeface="Microsoft YaHei" panose="020B0503020204020204" pitchFamily="34" charset="-122"/>
                <a:ea typeface="Microsoft YaHei" panose="020B0503020204020204" pitchFamily="34" charset="-122"/>
              </a:rPr>
              <a:t>环保及寄卖问题</a:t>
            </a:r>
            <a:endParaRPr lang="zh-CN" altLang="en-US" sz="24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40" name="矩形 39"/>
          <p:cNvSpPr/>
          <p:nvPr/>
        </p:nvSpPr>
        <p:spPr>
          <a:xfrm>
            <a:off x="2503130" y="1109205"/>
            <a:ext cx="7099300" cy="646303"/>
          </a:xfrm>
          <a:prstGeom prst="rect">
            <a:avLst/>
          </a:prstGeom>
        </p:spPr>
        <p:txBody>
          <a:bodyPr wrap="square" lIns="91412" tIns="45706" rIns="91412" bIns="45706">
            <a:spAutoFit/>
          </a:bodyPr>
          <a:lstStyle/>
          <a:p>
            <a:pPr algn="ctr"/>
            <a:r>
              <a:rPr lang="zh-CN" altLang="en-US" sz="3600" dirty="0" smtClean="0">
                <a:latin typeface="Microsoft YaHei" panose="020B0503020204020204" pitchFamily="34" charset="-122"/>
                <a:ea typeface="Microsoft YaHei" panose="020B0503020204020204" pitchFamily="34" charset="-122"/>
              </a:rPr>
              <a:t>服</a:t>
            </a:r>
            <a:r>
              <a:rPr lang="zh-CN" altLang="en-US" sz="3600" dirty="0">
                <a:latin typeface="Microsoft YaHei" panose="020B0503020204020204" pitchFamily="34" charset="-122"/>
                <a:ea typeface="Microsoft YaHei" panose="020B0503020204020204" pitchFamily="34" charset="-122"/>
              </a:rPr>
              <a:t>装设计师常面临的困境</a:t>
            </a:r>
            <a:endParaRPr lang="zh-CN" altLang="en-US" sz="36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 name="文字方塊 2"/>
          <p:cNvSpPr txBox="1"/>
          <p:nvPr/>
        </p:nvSpPr>
        <p:spPr>
          <a:xfrm>
            <a:off x="3203034" y="438211"/>
            <a:ext cx="5750292" cy="769441"/>
          </a:xfrm>
          <a:prstGeom prst="rect">
            <a:avLst/>
          </a:prstGeom>
          <a:noFill/>
        </p:spPr>
        <p:txBody>
          <a:bodyPr wrap="none" rtlCol="0">
            <a:spAutoFit/>
          </a:bodyPr>
          <a:lstStyle/>
          <a:p>
            <a:r>
              <a:rPr lang="en-US" altLang="zh-TW" sz="4400" dirty="0" smtClean="0">
                <a:latin typeface="Adobe 繁黑體 Std B" panose="020B0700000000000000" pitchFamily="34" charset="-120"/>
                <a:ea typeface="Adobe 繁黑體 Std B" panose="020B0700000000000000" pitchFamily="34" charset="-120"/>
              </a:rPr>
              <a:t>Fashion Week?  WHY?</a:t>
            </a:r>
            <a:endParaRPr lang="zh-TW" altLang="en-US" sz="4400" dirty="0">
              <a:latin typeface="Adobe 繁黑體 Std B" panose="020B0700000000000000" pitchFamily="34" charset="-120"/>
              <a:ea typeface="Adobe 繁黑體 Std B" panose="020B0700000000000000" pitchFamily="34" charset="-120"/>
            </a:endParaRPr>
          </a:p>
        </p:txBody>
      </p:sp>
      <p:pic>
        <p:nvPicPr>
          <p:cNvPr id="7" name="圖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3646140" y="2527188"/>
            <a:ext cx="4864080" cy="3242720"/>
          </a:xfrm>
          <a:prstGeom prst="rect">
            <a:avLst/>
          </a:prstGeom>
        </p:spPr>
      </p:pic>
      <p:sp>
        <p:nvSpPr>
          <p:cNvPr id="11" name="矩形 10"/>
          <p:cNvSpPr/>
          <p:nvPr/>
        </p:nvSpPr>
        <p:spPr>
          <a:xfrm>
            <a:off x="330331" y="4910499"/>
            <a:ext cx="11497150" cy="1200329"/>
          </a:xfrm>
          <a:prstGeom prst="rect">
            <a:avLst/>
          </a:prstGeom>
        </p:spPr>
        <p:txBody>
          <a:bodyPr wrap="square">
            <a:spAutoFit/>
          </a:bodyPr>
          <a:lstStyle/>
          <a:p>
            <a:r>
              <a:rPr lang="en-US" altLang="zh-CN" dirty="0">
                <a:latin typeface="Adobe 黑体 Std R" panose="020B0400000000000000" pitchFamily="34" charset="-128"/>
                <a:ea typeface="Adobe 黑体 Std R" panose="020B0400000000000000" pitchFamily="34" charset="-128"/>
              </a:rPr>
              <a:t>Taipei Fashion Week 2018 </a:t>
            </a:r>
            <a:r>
              <a:rPr lang="zh-CN" altLang="en-US" dirty="0">
                <a:latin typeface="Adobe 黑体 Std R" panose="020B0400000000000000" pitchFamily="34" charset="-128"/>
                <a:ea typeface="Adobe 黑体 Std R" panose="020B0400000000000000" pitchFamily="34" charset="-128"/>
              </a:rPr>
              <a:t>第一届</a:t>
            </a:r>
            <a:r>
              <a:rPr lang="en-US" altLang="zh-CN" dirty="0">
                <a:latin typeface="Adobe 黑体 Std R" panose="020B0400000000000000" pitchFamily="34" charset="-128"/>
                <a:ea typeface="Adobe 黑体 Std R" panose="020B0400000000000000" pitchFamily="34" charset="-128"/>
              </a:rPr>
              <a:t>:</a:t>
            </a:r>
            <a:r>
              <a:rPr lang="zh-CN" altLang="en-US" dirty="0">
                <a:latin typeface="Adobe 黑体 Std R" panose="020B0400000000000000" pitchFamily="34" charset="-128"/>
                <a:ea typeface="Adobe 黑体 Std R" panose="020B0400000000000000" pitchFamily="34" charset="-128"/>
              </a:rPr>
              <a:t>由经济部与台北市政府文化局的跨部会举办</a:t>
            </a:r>
            <a:r>
              <a:rPr lang="en-US" altLang="zh-CN" dirty="0">
                <a:latin typeface="Adobe 黑体 Std R" panose="020B0400000000000000" pitchFamily="34" charset="-128"/>
                <a:ea typeface="Adobe 黑体 Std R" panose="020B0400000000000000" pitchFamily="34" charset="-128"/>
              </a:rPr>
              <a:t>, </a:t>
            </a:r>
            <a:r>
              <a:rPr lang="zh-CN" altLang="en-US" dirty="0">
                <a:latin typeface="Adobe 黑体 Std R" panose="020B0400000000000000" pitchFamily="34" charset="-128"/>
                <a:ea typeface="Adobe 黑体 Std R" panose="020B0400000000000000" pitchFamily="34" charset="-128"/>
              </a:rPr>
              <a:t>以「时尚现在式怎样」为题与</a:t>
            </a:r>
            <a:r>
              <a:rPr lang="en-US" altLang="zh-CN" dirty="0">
                <a:latin typeface="Adobe 黑体 Std R" panose="020B0400000000000000" pitchFamily="34" charset="-128"/>
                <a:ea typeface="Adobe 黑体 Std R" panose="020B0400000000000000" pitchFamily="34" charset="-128"/>
              </a:rPr>
              <a:t>VOGUE FNO</a:t>
            </a:r>
            <a:r>
              <a:rPr lang="zh-CN" altLang="en-US" dirty="0">
                <a:latin typeface="Adobe 黑体 Std R" panose="020B0400000000000000" pitchFamily="34" charset="-128"/>
                <a:ea typeface="Adobe 黑体 Std R" panose="020B0400000000000000" pitchFamily="34" charset="-128"/>
              </a:rPr>
              <a:t>及长年支持四大国际城市时装周的</a:t>
            </a:r>
            <a:r>
              <a:rPr lang="en-US" altLang="zh-CN" dirty="0">
                <a:latin typeface="Adobe 黑体 Std R" panose="020B0400000000000000" pitchFamily="34" charset="-128"/>
                <a:ea typeface="Adobe 黑体 Std R" panose="020B0400000000000000" pitchFamily="34" charset="-128"/>
              </a:rPr>
              <a:t>Mercedes-Benz </a:t>
            </a:r>
            <a:r>
              <a:rPr lang="zh-CN" altLang="en-US" dirty="0">
                <a:latin typeface="Adobe 黑体 Std R" panose="020B0400000000000000" pitchFamily="34" charset="-128"/>
                <a:ea typeface="Adobe 黑体 Std R" panose="020B0400000000000000" pitchFamily="34" charset="-128"/>
              </a:rPr>
              <a:t>，从</a:t>
            </a:r>
            <a:r>
              <a:rPr lang="en-US" altLang="zh-CN" dirty="0">
                <a:latin typeface="Adobe 黑体 Std R" panose="020B0400000000000000" pitchFamily="34" charset="-128"/>
                <a:ea typeface="Adobe 黑体 Std R" panose="020B0400000000000000" pitchFamily="34" charset="-128"/>
              </a:rPr>
              <a:t>9</a:t>
            </a:r>
            <a:r>
              <a:rPr lang="zh-CN" altLang="en-US" dirty="0">
                <a:latin typeface="Adobe 黑体 Std R" panose="020B0400000000000000" pitchFamily="34" charset="-128"/>
                <a:ea typeface="Adobe 黑体 Std R" panose="020B0400000000000000" pitchFamily="34" charset="-128"/>
              </a:rPr>
              <a:t>月</a:t>
            </a:r>
            <a:r>
              <a:rPr lang="en-US" altLang="zh-CN" dirty="0">
                <a:latin typeface="Adobe 黑体 Std R" panose="020B0400000000000000" pitchFamily="34" charset="-128"/>
                <a:ea typeface="Adobe 黑体 Std R" panose="020B0400000000000000" pitchFamily="34" charset="-128"/>
              </a:rPr>
              <a:t>28</a:t>
            </a:r>
            <a:r>
              <a:rPr lang="zh-CN" altLang="en-US" dirty="0">
                <a:latin typeface="Adobe 黑体 Std R" panose="020B0400000000000000" pitchFamily="34" charset="-128"/>
                <a:ea typeface="Adobe 黑体 Std R" panose="020B0400000000000000" pitchFamily="34" charset="-128"/>
              </a:rPr>
              <a:t>日至</a:t>
            </a:r>
            <a:r>
              <a:rPr lang="en-US" altLang="zh-CN" dirty="0">
                <a:latin typeface="Adobe 黑体 Std R" panose="020B0400000000000000" pitchFamily="34" charset="-128"/>
                <a:ea typeface="Adobe 黑体 Std R" panose="020B0400000000000000" pitchFamily="34" charset="-128"/>
              </a:rPr>
              <a:t>10</a:t>
            </a:r>
            <a:r>
              <a:rPr lang="zh-CN" altLang="en-US" dirty="0">
                <a:latin typeface="Adobe 黑体 Std R" panose="020B0400000000000000" pitchFamily="34" charset="-128"/>
                <a:ea typeface="Adobe 黑体 Std R" panose="020B0400000000000000" pitchFamily="34" charset="-128"/>
              </a:rPr>
              <a:t>月</a:t>
            </a:r>
            <a:r>
              <a:rPr lang="en-US" altLang="zh-CN" dirty="0">
                <a:latin typeface="Adobe 黑体 Std R" panose="020B0400000000000000" pitchFamily="34" charset="-128"/>
                <a:ea typeface="Adobe 黑体 Std R" panose="020B0400000000000000" pitchFamily="34" charset="-128"/>
              </a:rPr>
              <a:t>21</a:t>
            </a:r>
            <a:r>
              <a:rPr lang="zh-CN" altLang="en-US" dirty="0">
                <a:latin typeface="Adobe 黑体 Std R" panose="020B0400000000000000" pitchFamily="34" charset="-128"/>
                <a:ea typeface="Adobe 黑体 Std R" panose="020B0400000000000000" pitchFamily="34" charset="-128"/>
              </a:rPr>
              <a:t>日于信义区香堤广场，提供正在国际发光发热的台湾时装设计师一个展演平台，启动台北城市的时尚，结合创新数位艺术与流行音乐元素，展演</a:t>
            </a:r>
            <a:r>
              <a:rPr lang="en-US" altLang="zh-CN" dirty="0">
                <a:latin typeface="Adobe 黑体 Std R" panose="020B0400000000000000" pitchFamily="34" charset="-128"/>
                <a:ea typeface="Adobe 黑体 Std R" panose="020B0400000000000000" pitchFamily="34" charset="-128"/>
              </a:rPr>
              <a:t>2018</a:t>
            </a:r>
            <a:r>
              <a:rPr lang="zh-CN" altLang="en-US" dirty="0">
                <a:latin typeface="Adobe 黑体 Std R" panose="020B0400000000000000" pitchFamily="34" charset="-128"/>
                <a:ea typeface="Adobe 黑体 Std R" panose="020B0400000000000000" pitchFamily="34" charset="-128"/>
              </a:rPr>
              <a:t>秋冬流行趋势，让世界看见台北新时</a:t>
            </a:r>
            <a:r>
              <a:rPr lang="zh-CN" altLang="en-US" dirty="0" smtClean="0">
                <a:latin typeface="Adobe 黑体 Std R" panose="020B0400000000000000" pitchFamily="34" charset="-128"/>
                <a:ea typeface="Adobe 黑体 Std R" panose="020B0400000000000000" pitchFamily="34" charset="-128"/>
              </a:rPr>
              <a:t>尚崛起</a:t>
            </a:r>
            <a:r>
              <a:rPr lang="zh-CN" altLang="en-US" dirty="0">
                <a:latin typeface="Microsoft YaHei" panose="020B0503020204020204" pitchFamily="34" charset="-122"/>
                <a:ea typeface="Microsoft YaHei" panose="020B0503020204020204" pitchFamily="34" charset="-122"/>
              </a:rPr>
              <a:t>。</a:t>
            </a:r>
            <a:endPar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56407171"/>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70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72000" contrast="-35000"/>
                    </a14:imgEffect>
                  </a14:imgLayer>
                </a14:imgProps>
              </a:ex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3" name="椭圆 31"/>
          <p:cNvSpPr/>
          <p:nvPr/>
        </p:nvSpPr>
        <p:spPr>
          <a:xfrm>
            <a:off x="1932053" y="373971"/>
            <a:ext cx="1707624" cy="169227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2"/>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anchor="ctr"/>
          <a:lstStyle/>
          <a:p>
            <a:pPr algn="ctr" fontAlgn="auto"/>
            <a:endParaRPr lang="zh-CN" altLang="en-US" sz="2399" noProof="1">
              <a:solidFill>
                <a:schemeClr val="tx1">
                  <a:lumMod val="65000"/>
                  <a:lumOff val="35000"/>
                </a:schemeClr>
              </a:solidFill>
            </a:endParaRPr>
          </a:p>
        </p:txBody>
      </p:sp>
      <p:sp>
        <p:nvSpPr>
          <p:cNvPr id="5" name="文本框 5"/>
          <p:cNvSpPr txBox="1"/>
          <p:nvPr/>
        </p:nvSpPr>
        <p:spPr>
          <a:xfrm>
            <a:off x="1851117" y="3441268"/>
            <a:ext cx="1826648" cy="830997"/>
          </a:xfrm>
          <a:prstGeom prst="rect">
            <a:avLst/>
          </a:prstGeom>
          <a:noFill/>
        </p:spPr>
        <p:txBody>
          <a:bodyPr>
            <a:spAutoFit/>
          </a:bodyPr>
          <a:lstStyle/>
          <a:p>
            <a:pPr algn="ctr"/>
            <a:r>
              <a:rPr lang="zh-CN" altLang="en-US" sz="2400" b="1" dirty="0">
                <a:latin typeface="Microsoft YaHei" panose="020B0503020204020204" pitchFamily="34" charset="-122"/>
                <a:ea typeface="Microsoft YaHei" panose="020B0503020204020204" pitchFamily="34" charset="-122"/>
              </a:rPr>
              <a:t>设计师需要国际级舞台</a:t>
            </a:r>
            <a:endParaRPr lang="zh-CN" altLang="en-US" sz="2399" b="1" dirty="0">
              <a:solidFill>
                <a:schemeClr val="accent2"/>
              </a:solidFill>
              <a:latin typeface="Microsoft YaHei" panose="020B0503020204020204" pitchFamily="34" charset="-122"/>
              <a:ea typeface="Microsoft YaHei" panose="020B0503020204020204" pitchFamily="34" charset="-122"/>
            </a:endParaRPr>
          </a:p>
        </p:txBody>
      </p:sp>
      <p:sp>
        <p:nvSpPr>
          <p:cNvPr id="7" name="任意多边形 7"/>
          <p:cNvSpPr/>
          <p:nvPr/>
        </p:nvSpPr>
        <p:spPr>
          <a:xfrm>
            <a:off x="2246281" y="1250271"/>
            <a:ext cx="1079167" cy="17463"/>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solidFill>
            <a:srgbClr val="005188"/>
          </a:solidFill>
          <a:ln w="25400" cap="rnd">
            <a:solidFill>
              <a:schemeClr val="accent2"/>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anchor="ctr"/>
          <a:lstStyle/>
          <a:p>
            <a:pPr algn="ctr" fontAlgn="auto"/>
            <a:endParaRPr lang="zh-CN" altLang="en-US" sz="2399" noProof="1">
              <a:solidFill>
                <a:schemeClr val="tx1">
                  <a:lumMod val="65000"/>
                  <a:lumOff val="35000"/>
                </a:schemeClr>
              </a:solidFill>
            </a:endParaRPr>
          </a:p>
        </p:txBody>
      </p:sp>
      <p:grpSp>
        <p:nvGrpSpPr>
          <p:cNvPr id="9" name="chenying0907 90"/>
          <p:cNvGrpSpPr>
            <a:grpSpLocks/>
          </p:cNvGrpSpPr>
          <p:nvPr/>
        </p:nvGrpSpPr>
        <p:grpSpPr bwMode="auto">
          <a:xfrm>
            <a:off x="2552574" y="589870"/>
            <a:ext cx="385644" cy="611187"/>
            <a:chOff x="5844088" y="2600655"/>
            <a:chExt cx="385904" cy="611158"/>
          </a:xfrm>
        </p:grpSpPr>
        <p:grpSp>
          <p:nvGrpSpPr>
            <p:cNvPr id="10" name="chenying0907 91"/>
            <p:cNvGrpSpPr>
              <a:grpSpLocks/>
            </p:cNvGrpSpPr>
            <p:nvPr/>
          </p:nvGrpSpPr>
          <p:grpSpPr bwMode="auto">
            <a:xfrm rot="8489641">
              <a:off x="6013992" y="2653092"/>
              <a:ext cx="216000" cy="558721"/>
              <a:chOff x="6011031" y="2540000"/>
              <a:chExt cx="242182" cy="626447"/>
            </a:xfrm>
          </p:grpSpPr>
          <p:sp>
            <p:nvSpPr>
              <p:cNvPr id="12" name="任意多边形 12"/>
              <p:cNvSpPr/>
              <p:nvPr/>
            </p:nvSpPr>
            <p:spPr>
              <a:xfrm>
                <a:off x="6019303" y="2543519"/>
                <a:ext cx="217230" cy="201123"/>
              </a:xfrm>
              <a:custGeom>
                <a:avLst/>
                <a:gdLst>
                  <a:gd name="connsiteX0" fmla="*/ 114300 w 217195"/>
                  <a:gd name="connsiteY0" fmla="*/ 0 h 201788"/>
                  <a:gd name="connsiteX1" fmla="*/ 215900 w 217195"/>
                  <a:gd name="connsiteY1" fmla="*/ 190500 h 201788"/>
                  <a:gd name="connsiteX2" fmla="*/ 0 w 217195"/>
                  <a:gd name="connsiteY2" fmla="*/ 190500 h 201788"/>
                  <a:gd name="connsiteX3" fmla="*/ 114300 w 217195"/>
                  <a:gd name="connsiteY3" fmla="*/ 0 h 201788"/>
                </a:gdLst>
                <a:ahLst/>
                <a:cxnLst>
                  <a:cxn ang="0">
                    <a:pos x="connsiteX0" y="connsiteY0"/>
                  </a:cxn>
                  <a:cxn ang="0">
                    <a:pos x="connsiteX1" y="connsiteY1"/>
                  </a:cxn>
                  <a:cxn ang="0">
                    <a:pos x="connsiteX2" y="connsiteY2"/>
                  </a:cxn>
                  <a:cxn ang="0">
                    <a:pos x="connsiteX3" y="connsiteY3"/>
                  </a:cxn>
                </a:cxnLst>
                <a:rect l="l" t="t" r="r" b="b"/>
                <a:pathLst>
                  <a:path w="217195" h="201788">
                    <a:moveTo>
                      <a:pt x="114300" y="0"/>
                    </a:moveTo>
                    <a:cubicBezTo>
                      <a:pt x="170391" y="82550"/>
                      <a:pt x="226483" y="165100"/>
                      <a:pt x="215900" y="190500"/>
                    </a:cubicBezTo>
                    <a:cubicBezTo>
                      <a:pt x="143933" y="190500"/>
                      <a:pt x="19050" y="215900"/>
                      <a:pt x="0" y="190500"/>
                    </a:cubicBezTo>
                    <a:lnTo>
                      <a:pt x="114300" y="0"/>
                    </a:lnTo>
                    <a:close/>
                  </a:path>
                </a:pathLst>
              </a:custGeom>
              <a:noFill/>
              <a:ln w="254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2399" noProof="1">
                  <a:solidFill>
                    <a:schemeClr val="tx1">
                      <a:lumMod val="65000"/>
                      <a:lumOff val="35000"/>
                    </a:schemeClr>
                  </a:solidFill>
                </a:endParaRPr>
              </a:p>
            </p:txBody>
          </p:sp>
          <p:sp>
            <p:nvSpPr>
              <p:cNvPr id="13" name="任意多边形 13"/>
              <p:cNvSpPr/>
              <p:nvPr/>
            </p:nvSpPr>
            <p:spPr>
              <a:xfrm>
                <a:off x="6011261" y="2721930"/>
                <a:ext cx="242158" cy="444961"/>
              </a:xfrm>
              <a:custGeom>
                <a:avLst/>
                <a:gdLst>
                  <a:gd name="connsiteX0" fmla="*/ 12700 w 215900"/>
                  <a:gd name="connsiteY0" fmla="*/ 12700 h 444500"/>
                  <a:gd name="connsiteX1" fmla="*/ 0 w 215900"/>
                  <a:gd name="connsiteY1" fmla="*/ 444500 h 444500"/>
                  <a:gd name="connsiteX2" fmla="*/ 215900 w 215900"/>
                  <a:gd name="connsiteY2" fmla="*/ 419100 h 444500"/>
                  <a:gd name="connsiteX3" fmla="*/ 215900 w 215900"/>
                  <a:gd name="connsiteY3" fmla="*/ 0 h 444500"/>
                  <a:gd name="connsiteX4" fmla="*/ 215900 w 215900"/>
                  <a:gd name="connsiteY4" fmla="*/ 0 h 44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00" h="444500">
                    <a:moveTo>
                      <a:pt x="12700" y="12700"/>
                    </a:moveTo>
                    <a:lnTo>
                      <a:pt x="0" y="444500"/>
                    </a:lnTo>
                    <a:lnTo>
                      <a:pt x="215900" y="419100"/>
                    </a:lnTo>
                    <a:lnTo>
                      <a:pt x="215900" y="0"/>
                    </a:lnTo>
                    <a:lnTo>
                      <a:pt x="215900" y="0"/>
                    </a:lnTo>
                  </a:path>
                </a:pathLst>
              </a:custGeom>
              <a:noFill/>
              <a:ln w="254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2399" noProof="1">
                  <a:solidFill>
                    <a:schemeClr val="tx1">
                      <a:lumMod val="65000"/>
                      <a:lumOff val="35000"/>
                    </a:schemeClr>
                  </a:solidFill>
                </a:endParaRPr>
              </a:p>
            </p:txBody>
          </p:sp>
          <p:sp>
            <p:nvSpPr>
              <p:cNvPr id="14" name="任意多边形 14"/>
              <p:cNvSpPr/>
              <p:nvPr/>
            </p:nvSpPr>
            <p:spPr>
              <a:xfrm>
                <a:off x="6100764" y="2573365"/>
                <a:ext cx="64101" cy="60515"/>
              </a:xfrm>
              <a:custGeom>
                <a:avLst/>
                <a:gdLst>
                  <a:gd name="connsiteX0" fmla="*/ 114300 w 217195"/>
                  <a:gd name="connsiteY0" fmla="*/ 0 h 201788"/>
                  <a:gd name="connsiteX1" fmla="*/ 215900 w 217195"/>
                  <a:gd name="connsiteY1" fmla="*/ 190500 h 201788"/>
                  <a:gd name="connsiteX2" fmla="*/ 0 w 217195"/>
                  <a:gd name="connsiteY2" fmla="*/ 190500 h 201788"/>
                  <a:gd name="connsiteX3" fmla="*/ 114300 w 217195"/>
                  <a:gd name="connsiteY3" fmla="*/ 0 h 201788"/>
                </a:gdLst>
                <a:ahLst/>
                <a:cxnLst>
                  <a:cxn ang="0">
                    <a:pos x="connsiteX0" y="connsiteY0"/>
                  </a:cxn>
                  <a:cxn ang="0">
                    <a:pos x="connsiteX1" y="connsiteY1"/>
                  </a:cxn>
                  <a:cxn ang="0">
                    <a:pos x="connsiteX2" y="connsiteY2"/>
                  </a:cxn>
                  <a:cxn ang="0">
                    <a:pos x="connsiteX3" y="connsiteY3"/>
                  </a:cxn>
                </a:cxnLst>
                <a:rect l="l" t="t" r="r" b="b"/>
                <a:pathLst>
                  <a:path w="217195" h="201788">
                    <a:moveTo>
                      <a:pt x="114300" y="0"/>
                    </a:moveTo>
                    <a:cubicBezTo>
                      <a:pt x="170391" y="82550"/>
                      <a:pt x="226483" y="165100"/>
                      <a:pt x="215900" y="190500"/>
                    </a:cubicBezTo>
                    <a:cubicBezTo>
                      <a:pt x="143933" y="190500"/>
                      <a:pt x="19050" y="215900"/>
                      <a:pt x="0" y="190500"/>
                    </a:cubicBezTo>
                    <a:lnTo>
                      <a:pt x="114300" y="0"/>
                    </a:lnTo>
                    <a:close/>
                  </a:path>
                </a:pathLst>
              </a:custGeom>
              <a:solidFill>
                <a:schemeClr val="accent1">
                  <a:lumMod val="50000"/>
                </a:schemeClr>
              </a:solidFill>
              <a:ln w="254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2399" noProof="1">
                  <a:solidFill>
                    <a:schemeClr val="tx1">
                      <a:lumMod val="65000"/>
                      <a:lumOff val="35000"/>
                    </a:schemeClr>
                  </a:solidFill>
                </a:endParaRPr>
              </a:p>
            </p:txBody>
          </p:sp>
        </p:grpSp>
        <p:sp>
          <p:nvSpPr>
            <p:cNvPr id="11" name="任意多边形 11"/>
            <p:cNvSpPr/>
            <p:nvPr/>
          </p:nvSpPr>
          <p:spPr>
            <a:xfrm>
              <a:off x="5844088" y="2600655"/>
              <a:ext cx="182629" cy="195253"/>
            </a:xfrm>
            <a:custGeom>
              <a:avLst/>
              <a:gdLst>
                <a:gd name="connsiteX0" fmla="*/ 43090 w 153621"/>
                <a:gd name="connsiteY0" fmla="*/ 162601 h 162601"/>
                <a:gd name="connsiteX1" fmla="*/ 2896 w 153621"/>
                <a:gd name="connsiteY1" fmla="*/ 102311 h 162601"/>
                <a:gd name="connsiteX2" fmla="*/ 113428 w 153621"/>
                <a:gd name="connsiteY2" fmla="*/ 1828 h 162601"/>
                <a:gd name="connsiteX3" fmla="*/ 153621 w 153621"/>
                <a:gd name="connsiteY3" fmla="*/ 47045 h 162601"/>
                <a:gd name="connsiteX0-1" fmla="*/ 41489 w 152020"/>
                <a:gd name="connsiteY0-2" fmla="*/ 158991 h 158991"/>
                <a:gd name="connsiteX1-3" fmla="*/ 1295 w 152020"/>
                <a:gd name="connsiteY1-4" fmla="*/ 98701 h 158991"/>
                <a:gd name="connsiteX2-5" fmla="*/ 82359 w 152020"/>
                <a:gd name="connsiteY2-6" fmla="*/ 2042 h 158991"/>
                <a:gd name="connsiteX3-7" fmla="*/ 152020 w 152020"/>
                <a:gd name="connsiteY3-8" fmla="*/ 43435 h 158991"/>
                <a:gd name="connsiteX0-9" fmla="*/ 41916 w 152447"/>
                <a:gd name="connsiteY0-10" fmla="*/ 148552 h 148552"/>
                <a:gd name="connsiteX1-11" fmla="*/ 1722 w 152447"/>
                <a:gd name="connsiteY1-12" fmla="*/ 88262 h 148552"/>
                <a:gd name="connsiteX2-13" fmla="*/ 91205 w 152447"/>
                <a:gd name="connsiteY2-14" fmla="*/ 3075 h 148552"/>
                <a:gd name="connsiteX3-15" fmla="*/ 152447 w 152447"/>
                <a:gd name="connsiteY3-16" fmla="*/ 32996 h 148552"/>
              </a:gdLst>
              <a:ahLst/>
              <a:cxnLst>
                <a:cxn ang="0">
                  <a:pos x="connsiteX0-9" y="connsiteY0-10"/>
                </a:cxn>
                <a:cxn ang="0">
                  <a:pos x="connsiteX1-11" y="connsiteY1-12"/>
                </a:cxn>
                <a:cxn ang="0">
                  <a:pos x="connsiteX2-13" y="connsiteY2-14"/>
                </a:cxn>
                <a:cxn ang="0">
                  <a:pos x="connsiteX3-15" y="connsiteY3-16"/>
                </a:cxn>
              </a:cxnLst>
              <a:rect l="l" t="t" r="r" b="b"/>
              <a:pathLst>
                <a:path w="152447" h="148552">
                  <a:moveTo>
                    <a:pt x="41916" y="148552"/>
                  </a:moveTo>
                  <a:cubicBezTo>
                    <a:pt x="15957" y="131804"/>
                    <a:pt x="-6493" y="112508"/>
                    <a:pt x="1722" y="88262"/>
                  </a:cubicBezTo>
                  <a:cubicBezTo>
                    <a:pt x="9937" y="64016"/>
                    <a:pt x="66084" y="12286"/>
                    <a:pt x="91205" y="3075"/>
                  </a:cubicBezTo>
                  <a:cubicBezTo>
                    <a:pt x="116326" y="-6136"/>
                    <a:pt x="144911" y="5782"/>
                    <a:pt x="152447" y="32996"/>
                  </a:cubicBezTo>
                </a:path>
              </a:pathLst>
            </a:custGeom>
            <a:noFill/>
            <a:ln w="254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2399" noProof="1">
                <a:solidFill>
                  <a:schemeClr val="tx1">
                    <a:lumMod val="65000"/>
                    <a:lumOff val="35000"/>
                  </a:schemeClr>
                </a:solidFill>
              </a:endParaRPr>
            </a:p>
          </p:txBody>
        </p:sp>
      </p:grpSp>
      <p:grpSp>
        <p:nvGrpSpPr>
          <p:cNvPr id="15" name="chenying0907 98"/>
          <p:cNvGrpSpPr>
            <a:grpSpLocks/>
          </p:cNvGrpSpPr>
          <p:nvPr/>
        </p:nvGrpSpPr>
        <p:grpSpPr bwMode="auto">
          <a:xfrm>
            <a:off x="8960921" y="724807"/>
            <a:ext cx="474516" cy="431800"/>
            <a:chOff x="7002966" y="4415883"/>
            <a:chExt cx="507443" cy="461687"/>
          </a:xfrm>
        </p:grpSpPr>
        <p:grpSp>
          <p:nvGrpSpPr>
            <p:cNvPr id="16" name="chenying0907 99"/>
            <p:cNvGrpSpPr>
              <a:grpSpLocks/>
            </p:cNvGrpSpPr>
            <p:nvPr/>
          </p:nvGrpSpPr>
          <p:grpSpPr bwMode="auto">
            <a:xfrm>
              <a:off x="7002966" y="4415883"/>
              <a:ext cx="507443" cy="461687"/>
              <a:chOff x="7002966" y="4415883"/>
              <a:chExt cx="602999" cy="548627"/>
            </a:xfrm>
          </p:grpSpPr>
          <p:sp>
            <p:nvSpPr>
              <p:cNvPr id="21" name="任意多边形 21"/>
              <p:cNvSpPr/>
              <p:nvPr/>
            </p:nvSpPr>
            <p:spPr>
              <a:xfrm>
                <a:off x="7002966" y="4415883"/>
                <a:ext cx="602999" cy="548627"/>
              </a:xfrm>
              <a:custGeom>
                <a:avLst/>
                <a:gdLst>
                  <a:gd name="connsiteX0" fmla="*/ 0 w 602999"/>
                  <a:gd name="connsiteY0" fmla="*/ 22302 h 548627"/>
                  <a:gd name="connsiteX1" fmla="*/ 11151 w 602999"/>
                  <a:gd name="connsiteY1" fmla="*/ 546410 h 548627"/>
                  <a:gd name="connsiteX2" fmla="*/ 412595 w 602999"/>
                  <a:gd name="connsiteY2" fmla="*/ 535258 h 548627"/>
                  <a:gd name="connsiteX3" fmla="*/ 591014 w 602999"/>
                  <a:gd name="connsiteY3" fmla="*/ 401444 h 548627"/>
                  <a:gd name="connsiteX4" fmla="*/ 568712 w 602999"/>
                  <a:gd name="connsiteY4" fmla="*/ 0 h 548627"/>
                  <a:gd name="connsiteX5" fmla="*/ 0 w 602999"/>
                  <a:gd name="connsiteY5" fmla="*/ 22302 h 54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2999" h="548627">
                    <a:moveTo>
                      <a:pt x="0" y="22302"/>
                    </a:moveTo>
                    <a:lnTo>
                      <a:pt x="11151" y="546410"/>
                    </a:lnTo>
                    <a:cubicBezTo>
                      <a:pt x="144966" y="542693"/>
                      <a:pt x="315951" y="559419"/>
                      <a:pt x="412595" y="535258"/>
                    </a:cubicBezTo>
                    <a:cubicBezTo>
                      <a:pt x="509239" y="511097"/>
                      <a:pt x="564995" y="490654"/>
                      <a:pt x="591014" y="401444"/>
                    </a:cubicBezTo>
                    <a:cubicBezTo>
                      <a:pt x="617033" y="312234"/>
                      <a:pt x="596590" y="70624"/>
                      <a:pt x="568712" y="0"/>
                    </a:cubicBezTo>
                    <a:lnTo>
                      <a:pt x="0" y="22302"/>
                    </a:lnTo>
                    <a:close/>
                  </a:path>
                </a:pathLst>
              </a:custGeom>
              <a:noFill/>
              <a:ln w="25400" cap="rnd">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2399" noProof="1">
                  <a:solidFill>
                    <a:schemeClr val="tx1">
                      <a:lumMod val="65000"/>
                      <a:lumOff val="35000"/>
                    </a:schemeClr>
                  </a:solidFill>
                </a:endParaRPr>
              </a:p>
            </p:txBody>
          </p:sp>
          <p:sp>
            <p:nvSpPr>
              <p:cNvPr id="22" name="任意多边形 22"/>
              <p:cNvSpPr/>
              <p:nvPr/>
            </p:nvSpPr>
            <p:spPr>
              <a:xfrm>
                <a:off x="7396226" y="4776929"/>
                <a:ext cx="201672" cy="165395"/>
              </a:xfrm>
              <a:custGeom>
                <a:avLst/>
                <a:gdLst>
                  <a:gd name="connsiteX0" fmla="*/ 0 w 238298"/>
                  <a:gd name="connsiteY0" fmla="*/ 227214 h 227214"/>
                  <a:gd name="connsiteX1" fmla="*/ 60960 w 238298"/>
                  <a:gd name="connsiteY1" fmla="*/ 77585 h 227214"/>
                  <a:gd name="connsiteX2" fmla="*/ 44334 w 238298"/>
                  <a:gd name="connsiteY2" fmla="*/ 0 h 227214"/>
                  <a:gd name="connsiteX3" fmla="*/ 155170 w 238298"/>
                  <a:gd name="connsiteY3" fmla="*/ 27709 h 227214"/>
                  <a:gd name="connsiteX4" fmla="*/ 238298 w 238298"/>
                  <a:gd name="connsiteY4" fmla="*/ 0 h 227214"/>
                  <a:gd name="connsiteX0-1" fmla="*/ 0 w 238298"/>
                  <a:gd name="connsiteY0-2" fmla="*/ 227214 h 227214"/>
                  <a:gd name="connsiteX1-3" fmla="*/ 38793 w 238298"/>
                  <a:gd name="connsiteY1-4" fmla="*/ 99752 h 227214"/>
                  <a:gd name="connsiteX2-5" fmla="*/ 44334 w 238298"/>
                  <a:gd name="connsiteY2-6" fmla="*/ 0 h 227214"/>
                  <a:gd name="connsiteX3-7" fmla="*/ 155170 w 238298"/>
                  <a:gd name="connsiteY3-8" fmla="*/ 27709 h 227214"/>
                  <a:gd name="connsiteX4-9" fmla="*/ 238298 w 238298"/>
                  <a:gd name="connsiteY4-10" fmla="*/ 0 h 227214"/>
                  <a:gd name="connsiteX0-11" fmla="*/ 0 w 238298"/>
                  <a:gd name="connsiteY0-12" fmla="*/ 227214 h 227214"/>
                  <a:gd name="connsiteX1-13" fmla="*/ 38793 w 238298"/>
                  <a:gd name="connsiteY1-14" fmla="*/ 99752 h 227214"/>
                  <a:gd name="connsiteX2-15" fmla="*/ 44334 w 238298"/>
                  <a:gd name="connsiteY2-16" fmla="*/ 0 h 227214"/>
                  <a:gd name="connsiteX3-17" fmla="*/ 160712 w 238298"/>
                  <a:gd name="connsiteY3-18" fmla="*/ 16625 h 227214"/>
                  <a:gd name="connsiteX4-19" fmla="*/ 238298 w 238298"/>
                  <a:gd name="connsiteY4-20" fmla="*/ 0 h 227214"/>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238298" h="227214">
                    <a:moveTo>
                      <a:pt x="0" y="227214"/>
                    </a:moveTo>
                    <a:cubicBezTo>
                      <a:pt x="26785" y="171334"/>
                      <a:pt x="31404" y="137621"/>
                      <a:pt x="38793" y="99752"/>
                    </a:cubicBezTo>
                    <a:cubicBezTo>
                      <a:pt x="46182" y="61883"/>
                      <a:pt x="38792" y="11084"/>
                      <a:pt x="44334" y="0"/>
                    </a:cubicBezTo>
                    <a:cubicBezTo>
                      <a:pt x="81279" y="9236"/>
                      <a:pt x="128385" y="16625"/>
                      <a:pt x="160712" y="16625"/>
                    </a:cubicBezTo>
                    <a:cubicBezTo>
                      <a:pt x="193039" y="16625"/>
                      <a:pt x="212897" y="13854"/>
                      <a:pt x="238298" y="0"/>
                    </a:cubicBezTo>
                  </a:path>
                </a:pathLst>
              </a:custGeom>
              <a:noFill/>
              <a:ln w="25400" cap="rnd">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2399" noProof="1">
                  <a:solidFill>
                    <a:schemeClr val="tx1">
                      <a:lumMod val="65000"/>
                      <a:lumOff val="35000"/>
                    </a:schemeClr>
                  </a:solidFill>
                </a:endParaRPr>
              </a:p>
            </p:txBody>
          </p:sp>
        </p:grpSp>
        <p:sp>
          <p:nvSpPr>
            <p:cNvPr id="17" name="任意多边形 17"/>
            <p:cNvSpPr/>
            <p:nvPr/>
          </p:nvSpPr>
          <p:spPr>
            <a:xfrm>
              <a:off x="7077640" y="4605989"/>
              <a:ext cx="363187" cy="6790"/>
            </a:xfrm>
            <a:custGeom>
              <a:avLst/>
              <a:gdLst>
                <a:gd name="connsiteX0" fmla="*/ 0 w 363297"/>
                <a:gd name="connsiteY0" fmla="*/ 18689 h 21777"/>
                <a:gd name="connsiteX1" fmla="*/ 95442 w 363297"/>
                <a:gd name="connsiteY1" fmla="*/ 3295 h 21777"/>
                <a:gd name="connsiteX2" fmla="*/ 197042 w 363297"/>
                <a:gd name="connsiteY2" fmla="*/ 21767 h 21777"/>
                <a:gd name="connsiteX3" fmla="*/ 270933 w 363297"/>
                <a:gd name="connsiteY3" fmla="*/ 216 h 21777"/>
                <a:gd name="connsiteX4" fmla="*/ 363297 w 363297"/>
                <a:gd name="connsiteY4" fmla="*/ 12531 h 2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297" h="21777">
                  <a:moveTo>
                    <a:pt x="0" y="18689"/>
                  </a:moveTo>
                  <a:cubicBezTo>
                    <a:pt x="31301" y="10735"/>
                    <a:pt x="62602" y="2782"/>
                    <a:pt x="95442" y="3295"/>
                  </a:cubicBezTo>
                  <a:cubicBezTo>
                    <a:pt x="128282" y="3808"/>
                    <a:pt x="167794" y="22280"/>
                    <a:pt x="197042" y="21767"/>
                  </a:cubicBezTo>
                  <a:cubicBezTo>
                    <a:pt x="226290" y="21254"/>
                    <a:pt x="243224" y="1755"/>
                    <a:pt x="270933" y="216"/>
                  </a:cubicBezTo>
                  <a:cubicBezTo>
                    <a:pt x="298642" y="-1323"/>
                    <a:pt x="330969" y="5604"/>
                    <a:pt x="363297" y="12531"/>
                  </a:cubicBezTo>
                </a:path>
              </a:pathLst>
            </a:custGeom>
            <a:noFill/>
            <a:ln w="25400" cap="rnd">
              <a:solidFill>
                <a:schemeClr val="accent4"/>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2399" noProof="1">
                <a:solidFill>
                  <a:schemeClr val="tx1">
                    <a:lumMod val="65000"/>
                    <a:lumOff val="35000"/>
                  </a:schemeClr>
                </a:solidFill>
              </a:endParaRPr>
            </a:p>
          </p:txBody>
        </p:sp>
        <p:sp>
          <p:nvSpPr>
            <p:cNvPr id="18" name="任意多边形 18"/>
            <p:cNvSpPr/>
            <p:nvPr/>
          </p:nvSpPr>
          <p:spPr>
            <a:xfrm>
              <a:off x="7074246" y="4517726"/>
              <a:ext cx="364884" cy="6790"/>
            </a:xfrm>
            <a:custGeom>
              <a:avLst/>
              <a:gdLst>
                <a:gd name="connsiteX0" fmla="*/ 0 w 363297"/>
                <a:gd name="connsiteY0" fmla="*/ 18689 h 21777"/>
                <a:gd name="connsiteX1" fmla="*/ 95442 w 363297"/>
                <a:gd name="connsiteY1" fmla="*/ 3295 h 21777"/>
                <a:gd name="connsiteX2" fmla="*/ 197042 w 363297"/>
                <a:gd name="connsiteY2" fmla="*/ 21767 h 21777"/>
                <a:gd name="connsiteX3" fmla="*/ 270933 w 363297"/>
                <a:gd name="connsiteY3" fmla="*/ 216 h 21777"/>
                <a:gd name="connsiteX4" fmla="*/ 363297 w 363297"/>
                <a:gd name="connsiteY4" fmla="*/ 12531 h 2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297" h="21777">
                  <a:moveTo>
                    <a:pt x="0" y="18689"/>
                  </a:moveTo>
                  <a:cubicBezTo>
                    <a:pt x="31301" y="10735"/>
                    <a:pt x="62602" y="2782"/>
                    <a:pt x="95442" y="3295"/>
                  </a:cubicBezTo>
                  <a:cubicBezTo>
                    <a:pt x="128282" y="3808"/>
                    <a:pt x="167794" y="22280"/>
                    <a:pt x="197042" y="21767"/>
                  </a:cubicBezTo>
                  <a:cubicBezTo>
                    <a:pt x="226290" y="21254"/>
                    <a:pt x="243224" y="1755"/>
                    <a:pt x="270933" y="216"/>
                  </a:cubicBezTo>
                  <a:cubicBezTo>
                    <a:pt x="298642" y="-1323"/>
                    <a:pt x="330969" y="5604"/>
                    <a:pt x="363297" y="12531"/>
                  </a:cubicBezTo>
                </a:path>
              </a:pathLst>
            </a:custGeom>
            <a:noFill/>
            <a:ln w="25400" cap="rnd">
              <a:solidFill>
                <a:schemeClr val="accent4"/>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2399" noProof="1">
                <a:solidFill>
                  <a:schemeClr val="tx1">
                    <a:lumMod val="65000"/>
                    <a:lumOff val="35000"/>
                  </a:schemeClr>
                </a:solidFill>
              </a:endParaRPr>
            </a:p>
          </p:txBody>
        </p:sp>
        <p:sp>
          <p:nvSpPr>
            <p:cNvPr id="19" name="任意多边形 19"/>
            <p:cNvSpPr/>
            <p:nvPr/>
          </p:nvSpPr>
          <p:spPr>
            <a:xfrm>
              <a:off x="7089519" y="4685767"/>
              <a:ext cx="363187" cy="6790"/>
            </a:xfrm>
            <a:custGeom>
              <a:avLst/>
              <a:gdLst>
                <a:gd name="connsiteX0" fmla="*/ 0 w 363297"/>
                <a:gd name="connsiteY0" fmla="*/ 18689 h 21777"/>
                <a:gd name="connsiteX1" fmla="*/ 95442 w 363297"/>
                <a:gd name="connsiteY1" fmla="*/ 3295 h 21777"/>
                <a:gd name="connsiteX2" fmla="*/ 197042 w 363297"/>
                <a:gd name="connsiteY2" fmla="*/ 21767 h 21777"/>
                <a:gd name="connsiteX3" fmla="*/ 270933 w 363297"/>
                <a:gd name="connsiteY3" fmla="*/ 216 h 21777"/>
                <a:gd name="connsiteX4" fmla="*/ 363297 w 363297"/>
                <a:gd name="connsiteY4" fmla="*/ 12531 h 2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297" h="21777">
                  <a:moveTo>
                    <a:pt x="0" y="18689"/>
                  </a:moveTo>
                  <a:cubicBezTo>
                    <a:pt x="31301" y="10735"/>
                    <a:pt x="62602" y="2782"/>
                    <a:pt x="95442" y="3295"/>
                  </a:cubicBezTo>
                  <a:cubicBezTo>
                    <a:pt x="128282" y="3808"/>
                    <a:pt x="167794" y="22280"/>
                    <a:pt x="197042" y="21767"/>
                  </a:cubicBezTo>
                  <a:cubicBezTo>
                    <a:pt x="226290" y="21254"/>
                    <a:pt x="243224" y="1755"/>
                    <a:pt x="270933" y="216"/>
                  </a:cubicBezTo>
                  <a:cubicBezTo>
                    <a:pt x="298642" y="-1323"/>
                    <a:pt x="330969" y="5604"/>
                    <a:pt x="363297" y="12531"/>
                  </a:cubicBezTo>
                </a:path>
              </a:pathLst>
            </a:custGeom>
            <a:noFill/>
            <a:ln w="25400" cap="rnd">
              <a:solidFill>
                <a:schemeClr val="accent4"/>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2399" noProof="1">
                <a:solidFill>
                  <a:schemeClr val="tx1">
                    <a:lumMod val="65000"/>
                    <a:lumOff val="35000"/>
                  </a:schemeClr>
                </a:solidFill>
              </a:endParaRPr>
            </a:p>
          </p:txBody>
        </p:sp>
        <p:sp>
          <p:nvSpPr>
            <p:cNvPr id="20" name="任意多边形 20"/>
            <p:cNvSpPr/>
            <p:nvPr/>
          </p:nvSpPr>
          <p:spPr>
            <a:xfrm>
              <a:off x="7081034" y="4767241"/>
              <a:ext cx="246084" cy="0"/>
            </a:xfrm>
            <a:custGeom>
              <a:avLst/>
              <a:gdLst>
                <a:gd name="connsiteX0" fmla="*/ 0 w 363297"/>
                <a:gd name="connsiteY0" fmla="*/ 18689 h 21777"/>
                <a:gd name="connsiteX1" fmla="*/ 95442 w 363297"/>
                <a:gd name="connsiteY1" fmla="*/ 3295 h 21777"/>
                <a:gd name="connsiteX2" fmla="*/ 197042 w 363297"/>
                <a:gd name="connsiteY2" fmla="*/ 21767 h 21777"/>
                <a:gd name="connsiteX3" fmla="*/ 270933 w 363297"/>
                <a:gd name="connsiteY3" fmla="*/ 216 h 21777"/>
                <a:gd name="connsiteX4" fmla="*/ 363297 w 363297"/>
                <a:gd name="connsiteY4" fmla="*/ 12531 h 2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297" h="21777">
                  <a:moveTo>
                    <a:pt x="0" y="18689"/>
                  </a:moveTo>
                  <a:cubicBezTo>
                    <a:pt x="31301" y="10735"/>
                    <a:pt x="62602" y="2782"/>
                    <a:pt x="95442" y="3295"/>
                  </a:cubicBezTo>
                  <a:cubicBezTo>
                    <a:pt x="128282" y="3808"/>
                    <a:pt x="167794" y="22280"/>
                    <a:pt x="197042" y="21767"/>
                  </a:cubicBezTo>
                  <a:cubicBezTo>
                    <a:pt x="226290" y="21254"/>
                    <a:pt x="243224" y="1755"/>
                    <a:pt x="270933" y="216"/>
                  </a:cubicBezTo>
                  <a:cubicBezTo>
                    <a:pt x="298642" y="-1323"/>
                    <a:pt x="330969" y="5604"/>
                    <a:pt x="363297" y="12531"/>
                  </a:cubicBezTo>
                </a:path>
              </a:pathLst>
            </a:custGeom>
            <a:noFill/>
            <a:ln w="25400" cap="rnd">
              <a:solidFill>
                <a:schemeClr val="accent4"/>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2399" noProof="1">
                <a:solidFill>
                  <a:schemeClr val="tx1">
                    <a:lumMod val="65000"/>
                    <a:lumOff val="35000"/>
                  </a:schemeClr>
                </a:solidFill>
              </a:endParaRPr>
            </a:p>
          </p:txBody>
        </p:sp>
      </p:grpSp>
      <p:grpSp>
        <p:nvGrpSpPr>
          <p:cNvPr id="23" name="chenying0907 110"/>
          <p:cNvGrpSpPr>
            <a:grpSpLocks/>
          </p:cNvGrpSpPr>
          <p:nvPr/>
        </p:nvGrpSpPr>
        <p:grpSpPr bwMode="auto">
          <a:xfrm>
            <a:off x="5720246" y="610507"/>
            <a:ext cx="557040" cy="498475"/>
            <a:chOff x="4577745" y="4336117"/>
            <a:chExt cx="557229" cy="497597"/>
          </a:xfrm>
        </p:grpSpPr>
        <p:sp>
          <p:nvSpPr>
            <p:cNvPr id="24" name="任意多边形 24"/>
            <p:cNvSpPr/>
            <p:nvPr/>
          </p:nvSpPr>
          <p:spPr>
            <a:xfrm>
              <a:off x="4577745" y="4393166"/>
              <a:ext cx="557229" cy="440548"/>
            </a:xfrm>
            <a:custGeom>
              <a:avLst/>
              <a:gdLst>
                <a:gd name="connsiteX0" fmla="*/ 14510 w 533941"/>
                <a:gd name="connsiteY0" fmla="*/ 334613 h 439545"/>
                <a:gd name="connsiteX1" fmla="*/ 33171 w 533941"/>
                <a:gd name="connsiteY1" fmla="*/ 415479 h 439545"/>
                <a:gd name="connsiteX2" fmla="*/ 219783 w 533941"/>
                <a:gd name="connsiteY2" fmla="*/ 415479 h 439545"/>
                <a:gd name="connsiteX3" fmla="*/ 505922 w 533941"/>
                <a:gd name="connsiteY3" fmla="*/ 135560 h 439545"/>
                <a:gd name="connsiteX4" fmla="*/ 487261 w 533941"/>
                <a:gd name="connsiteY4" fmla="*/ 4932 h 439545"/>
                <a:gd name="connsiteX5" fmla="*/ 188681 w 533941"/>
                <a:gd name="connsiteY5" fmla="*/ 297291 h 439545"/>
                <a:gd name="connsiteX6" fmla="*/ 14510 w 533941"/>
                <a:gd name="connsiteY6" fmla="*/ 334613 h 439545"/>
                <a:gd name="connsiteX0-1" fmla="*/ 11897 w 542181"/>
                <a:gd name="connsiteY0-2" fmla="*/ 307480 h 440817"/>
                <a:gd name="connsiteX1-3" fmla="*/ 41411 w 542181"/>
                <a:gd name="connsiteY1-4" fmla="*/ 415479 h 440817"/>
                <a:gd name="connsiteX2-5" fmla="*/ 228023 w 542181"/>
                <a:gd name="connsiteY2-6" fmla="*/ 415479 h 440817"/>
                <a:gd name="connsiteX3-7" fmla="*/ 514162 w 542181"/>
                <a:gd name="connsiteY3-8" fmla="*/ 135560 h 440817"/>
                <a:gd name="connsiteX4-9" fmla="*/ 495501 w 542181"/>
                <a:gd name="connsiteY4-10" fmla="*/ 4932 h 440817"/>
                <a:gd name="connsiteX5-11" fmla="*/ 196921 w 542181"/>
                <a:gd name="connsiteY5-12" fmla="*/ 297291 h 440817"/>
                <a:gd name="connsiteX6-13" fmla="*/ 11897 w 542181"/>
                <a:gd name="connsiteY6-14" fmla="*/ 307480 h 440817"/>
                <a:gd name="connsiteX0-15" fmla="*/ 26945 w 557229"/>
                <a:gd name="connsiteY0-16" fmla="*/ 307480 h 440817"/>
                <a:gd name="connsiteX1-17" fmla="*/ 23898 w 557229"/>
                <a:gd name="connsiteY1-18" fmla="*/ 415479 h 440817"/>
                <a:gd name="connsiteX2-19" fmla="*/ 243071 w 557229"/>
                <a:gd name="connsiteY2-20" fmla="*/ 415479 h 440817"/>
                <a:gd name="connsiteX3-21" fmla="*/ 529210 w 557229"/>
                <a:gd name="connsiteY3-22" fmla="*/ 135560 h 440817"/>
                <a:gd name="connsiteX4-23" fmla="*/ 510549 w 557229"/>
                <a:gd name="connsiteY4-24" fmla="*/ 4932 h 440817"/>
                <a:gd name="connsiteX5-25" fmla="*/ 211969 w 557229"/>
                <a:gd name="connsiteY5-26" fmla="*/ 297291 h 440817"/>
                <a:gd name="connsiteX6-27" fmla="*/ 26945 w 557229"/>
                <a:gd name="connsiteY6-28" fmla="*/ 307480 h 440817"/>
              </a:gdLst>
              <a:ahLst/>
              <a:cxnLst>
                <a:cxn ang="0">
                  <a:pos x="connsiteX0-15" y="connsiteY0-16"/>
                </a:cxn>
                <a:cxn ang="0">
                  <a:pos x="connsiteX1-17" y="connsiteY1-18"/>
                </a:cxn>
                <a:cxn ang="0">
                  <a:pos x="connsiteX2-19" y="connsiteY2-20"/>
                </a:cxn>
                <a:cxn ang="0">
                  <a:pos x="connsiteX3-21" y="connsiteY3-22"/>
                </a:cxn>
                <a:cxn ang="0">
                  <a:pos x="connsiteX4-23" y="connsiteY4-24"/>
                </a:cxn>
                <a:cxn ang="0">
                  <a:pos x="connsiteX5-25" y="connsiteY5-26"/>
                </a:cxn>
                <a:cxn ang="0">
                  <a:pos x="connsiteX6-27" y="connsiteY6-28"/>
                </a:cxn>
              </a:cxnLst>
              <a:rect l="l" t="t" r="r" b="b"/>
              <a:pathLst>
                <a:path w="557229" h="440817">
                  <a:moveTo>
                    <a:pt x="26945" y="307480"/>
                  </a:moveTo>
                  <a:cubicBezTo>
                    <a:pt x="-4400" y="327178"/>
                    <a:pt x="-12123" y="397479"/>
                    <a:pt x="23898" y="415479"/>
                  </a:cubicBezTo>
                  <a:cubicBezTo>
                    <a:pt x="59919" y="433479"/>
                    <a:pt x="158852" y="462132"/>
                    <a:pt x="243071" y="415479"/>
                  </a:cubicBezTo>
                  <a:cubicBezTo>
                    <a:pt x="327290" y="368826"/>
                    <a:pt x="484630" y="203984"/>
                    <a:pt x="529210" y="135560"/>
                  </a:cubicBezTo>
                  <a:cubicBezTo>
                    <a:pt x="573790" y="67136"/>
                    <a:pt x="563422" y="-22023"/>
                    <a:pt x="510549" y="4932"/>
                  </a:cubicBezTo>
                  <a:cubicBezTo>
                    <a:pt x="457676" y="31887"/>
                    <a:pt x="292570" y="246866"/>
                    <a:pt x="211969" y="297291"/>
                  </a:cubicBezTo>
                  <a:cubicBezTo>
                    <a:pt x="131368" y="347716"/>
                    <a:pt x="58290" y="287782"/>
                    <a:pt x="26945" y="307480"/>
                  </a:cubicBezTo>
                  <a:close/>
                </a:path>
              </a:pathLst>
            </a:custGeom>
            <a:noFill/>
            <a:ln w="254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2399" noProof="1">
                <a:solidFill>
                  <a:schemeClr val="tx1">
                    <a:lumMod val="65000"/>
                    <a:lumOff val="35000"/>
                  </a:schemeClr>
                </a:solidFill>
              </a:endParaRPr>
            </a:p>
          </p:txBody>
        </p:sp>
        <p:sp>
          <p:nvSpPr>
            <p:cNvPr id="25" name="任意多边形 25"/>
            <p:cNvSpPr/>
            <p:nvPr/>
          </p:nvSpPr>
          <p:spPr>
            <a:xfrm>
              <a:off x="4611083" y="4336117"/>
              <a:ext cx="514366" cy="483335"/>
            </a:xfrm>
            <a:custGeom>
              <a:avLst/>
              <a:gdLst>
                <a:gd name="connsiteX0" fmla="*/ 198035 w 502835"/>
                <a:gd name="connsiteY0" fmla="*/ 493056 h 493056"/>
                <a:gd name="connsiteX1" fmla="*/ 123390 w 502835"/>
                <a:gd name="connsiteY1" fmla="*/ 368648 h 493056"/>
                <a:gd name="connsiteX2" fmla="*/ 5203 w 502835"/>
                <a:gd name="connsiteY2" fmla="*/ 393529 h 493056"/>
                <a:gd name="connsiteX3" fmla="*/ 310003 w 502835"/>
                <a:gd name="connsiteY3" fmla="*/ 32746 h 493056"/>
                <a:gd name="connsiteX4" fmla="*/ 502835 w 502835"/>
                <a:gd name="connsiteY4" fmla="*/ 38966 h 493056"/>
                <a:gd name="connsiteX0-1" fmla="*/ 205934 w 510734"/>
                <a:gd name="connsiteY0-2" fmla="*/ 491889 h 491889"/>
                <a:gd name="connsiteX1-3" fmla="*/ 131289 w 510734"/>
                <a:gd name="connsiteY1-4" fmla="*/ 367481 h 491889"/>
                <a:gd name="connsiteX2-5" fmla="*/ 4962 w 510734"/>
                <a:gd name="connsiteY2-6" fmla="*/ 376082 h 491889"/>
                <a:gd name="connsiteX3-7" fmla="*/ 317902 w 510734"/>
                <a:gd name="connsiteY3-8" fmla="*/ 31579 h 491889"/>
                <a:gd name="connsiteX4-9" fmla="*/ 510734 w 510734"/>
                <a:gd name="connsiteY4-10" fmla="*/ 37799 h 491889"/>
                <a:gd name="connsiteX0-11" fmla="*/ 205532 w 510332"/>
                <a:gd name="connsiteY0-12" fmla="*/ 491889 h 491889"/>
                <a:gd name="connsiteX1-13" fmla="*/ 136314 w 510332"/>
                <a:gd name="connsiteY1-14" fmla="*/ 383761 h 491889"/>
                <a:gd name="connsiteX2-15" fmla="*/ 4560 w 510332"/>
                <a:gd name="connsiteY2-16" fmla="*/ 376082 h 491889"/>
                <a:gd name="connsiteX3-17" fmla="*/ 317500 w 510332"/>
                <a:gd name="connsiteY3-18" fmla="*/ 31579 h 491889"/>
                <a:gd name="connsiteX4-19" fmla="*/ 510332 w 510332"/>
                <a:gd name="connsiteY4-20" fmla="*/ 37799 h 491889"/>
                <a:gd name="connsiteX0-21" fmla="*/ 159192 w 510119"/>
                <a:gd name="connsiteY0-22" fmla="*/ 489175 h 489175"/>
                <a:gd name="connsiteX1-23" fmla="*/ 136101 w 510119"/>
                <a:gd name="connsiteY1-24" fmla="*/ 383761 h 489175"/>
                <a:gd name="connsiteX2-25" fmla="*/ 4347 w 510119"/>
                <a:gd name="connsiteY2-26" fmla="*/ 376082 h 489175"/>
                <a:gd name="connsiteX3-27" fmla="*/ 317287 w 510119"/>
                <a:gd name="connsiteY3-28" fmla="*/ 31579 h 489175"/>
                <a:gd name="connsiteX4-29" fmla="*/ 510119 w 510119"/>
                <a:gd name="connsiteY4-30" fmla="*/ 37799 h 489175"/>
                <a:gd name="connsiteX0-31" fmla="*/ 159192 w 510119"/>
                <a:gd name="connsiteY0-32" fmla="*/ 489175 h 489175"/>
                <a:gd name="connsiteX1-33" fmla="*/ 136101 w 510119"/>
                <a:gd name="connsiteY1-34" fmla="*/ 383761 h 489175"/>
                <a:gd name="connsiteX2-35" fmla="*/ 4347 w 510119"/>
                <a:gd name="connsiteY2-36" fmla="*/ 376082 h 489175"/>
                <a:gd name="connsiteX3-37" fmla="*/ 317287 w 510119"/>
                <a:gd name="connsiteY3-38" fmla="*/ 31579 h 489175"/>
                <a:gd name="connsiteX4-39" fmla="*/ 510119 w 510119"/>
                <a:gd name="connsiteY4-40" fmla="*/ 37799 h 489175"/>
                <a:gd name="connsiteX0-41" fmla="*/ 151016 w 510083"/>
                <a:gd name="connsiteY0-42" fmla="*/ 483748 h 483748"/>
                <a:gd name="connsiteX1-43" fmla="*/ 136065 w 510083"/>
                <a:gd name="connsiteY1-44" fmla="*/ 383761 h 483748"/>
                <a:gd name="connsiteX2-45" fmla="*/ 4311 w 510083"/>
                <a:gd name="connsiteY2-46" fmla="*/ 376082 h 483748"/>
                <a:gd name="connsiteX3-47" fmla="*/ 317251 w 510083"/>
                <a:gd name="connsiteY3-48" fmla="*/ 31579 h 483748"/>
                <a:gd name="connsiteX4-49" fmla="*/ 510083 w 510083"/>
                <a:gd name="connsiteY4-50" fmla="*/ 37799 h 483748"/>
                <a:gd name="connsiteX0-51" fmla="*/ 150514 w 509581"/>
                <a:gd name="connsiteY0-52" fmla="*/ 483748 h 483748"/>
                <a:gd name="connsiteX1-53" fmla="*/ 135563 w 509581"/>
                <a:gd name="connsiteY1-54" fmla="*/ 383761 h 483748"/>
                <a:gd name="connsiteX2-55" fmla="*/ 3809 w 509581"/>
                <a:gd name="connsiteY2-56" fmla="*/ 376082 h 483748"/>
                <a:gd name="connsiteX3-57" fmla="*/ 316749 w 509581"/>
                <a:gd name="connsiteY3-58" fmla="*/ 31579 h 483748"/>
                <a:gd name="connsiteX4-59" fmla="*/ 509581 w 509581"/>
                <a:gd name="connsiteY4-60" fmla="*/ 37799 h 483748"/>
                <a:gd name="connsiteX0-61" fmla="*/ 146758 w 505825"/>
                <a:gd name="connsiteY0-62" fmla="*/ 483748 h 483748"/>
                <a:gd name="connsiteX1-63" fmla="*/ 131807 w 505825"/>
                <a:gd name="connsiteY1-64" fmla="*/ 383761 h 483748"/>
                <a:gd name="connsiteX2-65" fmla="*/ 53 w 505825"/>
                <a:gd name="connsiteY2-66" fmla="*/ 376082 h 483748"/>
                <a:gd name="connsiteX3-67" fmla="*/ 312993 w 505825"/>
                <a:gd name="connsiteY3-68" fmla="*/ 31579 h 483748"/>
                <a:gd name="connsiteX4-69" fmla="*/ 505825 w 505825"/>
                <a:gd name="connsiteY4-70" fmla="*/ 37799 h 483748"/>
                <a:gd name="connsiteX0-71" fmla="*/ 154904 w 513971"/>
                <a:gd name="connsiteY0-72" fmla="*/ 482779 h 482779"/>
                <a:gd name="connsiteX1-73" fmla="*/ 139953 w 513971"/>
                <a:gd name="connsiteY1-74" fmla="*/ 382792 h 482779"/>
                <a:gd name="connsiteX2-75" fmla="*/ 59 w 513971"/>
                <a:gd name="connsiteY2-76" fmla="*/ 361546 h 482779"/>
                <a:gd name="connsiteX3-77" fmla="*/ 321139 w 513971"/>
                <a:gd name="connsiteY3-78" fmla="*/ 30610 h 482779"/>
                <a:gd name="connsiteX4-79" fmla="*/ 513971 w 513971"/>
                <a:gd name="connsiteY4-80" fmla="*/ 36830 h 482779"/>
                <a:gd name="connsiteX0-81" fmla="*/ 154895 w 513962"/>
                <a:gd name="connsiteY0-82" fmla="*/ 482779 h 482779"/>
                <a:gd name="connsiteX1-83" fmla="*/ 139944 w 513962"/>
                <a:gd name="connsiteY1-84" fmla="*/ 382792 h 482779"/>
                <a:gd name="connsiteX2-85" fmla="*/ 50 w 513962"/>
                <a:gd name="connsiteY2-86" fmla="*/ 361546 h 482779"/>
                <a:gd name="connsiteX3-87" fmla="*/ 321130 w 513962"/>
                <a:gd name="connsiteY3-88" fmla="*/ 30610 h 482779"/>
                <a:gd name="connsiteX4-89" fmla="*/ 513962 w 513962"/>
                <a:gd name="connsiteY4-90" fmla="*/ 36830 h 482779"/>
              </a:gdLst>
              <a:ahLst/>
              <a:cxnLst>
                <a:cxn ang="0">
                  <a:pos x="connsiteX0-81" y="connsiteY0-82"/>
                </a:cxn>
                <a:cxn ang="0">
                  <a:pos x="connsiteX1-83" y="connsiteY1-84"/>
                </a:cxn>
                <a:cxn ang="0">
                  <a:pos x="connsiteX2-85" y="connsiteY2-86"/>
                </a:cxn>
                <a:cxn ang="0">
                  <a:pos x="connsiteX3-87" y="connsiteY3-88"/>
                </a:cxn>
                <a:cxn ang="0">
                  <a:pos x="connsiteX4-89" y="connsiteY4-90"/>
                </a:cxn>
              </a:cxnLst>
              <a:rect l="l" t="t" r="r" b="b"/>
              <a:pathLst>
                <a:path w="513962" h="482779">
                  <a:moveTo>
                    <a:pt x="154895" y="482779"/>
                  </a:moveTo>
                  <a:cubicBezTo>
                    <a:pt x="158062" y="428869"/>
                    <a:pt x="144044" y="389430"/>
                    <a:pt x="139944" y="382792"/>
                  </a:cubicBezTo>
                  <a:cubicBezTo>
                    <a:pt x="135844" y="376154"/>
                    <a:pt x="-3014" y="379542"/>
                    <a:pt x="50" y="361546"/>
                  </a:cubicBezTo>
                  <a:cubicBezTo>
                    <a:pt x="3114" y="343550"/>
                    <a:pt x="235478" y="84729"/>
                    <a:pt x="321130" y="30610"/>
                  </a:cubicBezTo>
                  <a:cubicBezTo>
                    <a:pt x="406782" y="-23509"/>
                    <a:pt x="459015" y="4173"/>
                    <a:pt x="513962" y="36830"/>
                  </a:cubicBezTo>
                </a:path>
              </a:pathLst>
            </a:custGeom>
            <a:noFill/>
            <a:ln w="254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2399" noProof="1">
                <a:solidFill>
                  <a:schemeClr val="tx1">
                    <a:lumMod val="65000"/>
                    <a:lumOff val="35000"/>
                  </a:schemeClr>
                </a:solidFill>
              </a:endParaRPr>
            </a:p>
          </p:txBody>
        </p:sp>
      </p:grpSp>
      <p:sp>
        <p:nvSpPr>
          <p:cNvPr id="26" name="椭圆 31"/>
          <p:cNvSpPr/>
          <p:nvPr/>
        </p:nvSpPr>
        <p:spPr>
          <a:xfrm>
            <a:off x="5164792" y="373971"/>
            <a:ext cx="1707624" cy="169227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2"/>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anchor="ctr"/>
          <a:lstStyle/>
          <a:p>
            <a:pPr algn="ctr" fontAlgn="auto"/>
            <a:endParaRPr lang="zh-CN" altLang="en-US" sz="2399" noProof="1">
              <a:solidFill>
                <a:schemeClr val="tx1">
                  <a:lumMod val="65000"/>
                  <a:lumOff val="35000"/>
                </a:schemeClr>
              </a:solidFill>
            </a:endParaRPr>
          </a:p>
        </p:txBody>
      </p:sp>
      <p:sp>
        <p:nvSpPr>
          <p:cNvPr id="27" name="任意多边形 27"/>
          <p:cNvSpPr/>
          <p:nvPr/>
        </p:nvSpPr>
        <p:spPr>
          <a:xfrm>
            <a:off x="5479022" y="1262971"/>
            <a:ext cx="1080753" cy="17463"/>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5400" cap="rnd">
            <a:solidFill>
              <a:schemeClr val="accent2"/>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anchor="ctr"/>
          <a:lstStyle/>
          <a:p>
            <a:pPr algn="ctr" fontAlgn="auto"/>
            <a:endParaRPr lang="zh-CN" altLang="en-US" sz="2399" noProof="1">
              <a:solidFill>
                <a:schemeClr val="tx1">
                  <a:lumMod val="65000"/>
                  <a:lumOff val="35000"/>
                </a:schemeClr>
              </a:solidFill>
            </a:endParaRPr>
          </a:p>
        </p:txBody>
      </p:sp>
      <p:sp>
        <p:nvSpPr>
          <p:cNvPr id="29" name="椭圆 31"/>
          <p:cNvSpPr/>
          <p:nvPr/>
        </p:nvSpPr>
        <p:spPr>
          <a:xfrm>
            <a:off x="8345161" y="373971"/>
            <a:ext cx="1706036" cy="169227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4"/>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anchor="ctr"/>
          <a:lstStyle/>
          <a:p>
            <a:pPr algn="ctr" fontAlgn="auto"/>
            <a:endParaRPr lang="zh-CN" altLang="en-US" sz="2399" noProof="1">
              <a:solidFill>
                <a:schemeClr val="tx1">
                  <a:lumMod val="65000"/>
                  <a:lumOff val="35000"/>
                </a:schemeClr>
              </a:solidFill>
            </a:endParaRPr>
          </a:p>
        </p:txBody>
      </p:sp>
      <p:sp>
        <p:nvSpPr>
          <p:cNvPr id="30" name="任意多边形 30"/>
          <p:cNvSpPr/>
          <p:nvPr/>
        </p:nvSpPr>
        <p:spPr>
          <a:xfrm>
            <a:off x="8657802" y="1326471"/>
            <a:ext cx="1080754" cy="17463"/>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5400" cap="rnd">
            <a:solidFill>
              <a:schemeClr val="accent4"/>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anchor="ctr"/>
          <a:lstStyle/>
          <a:p>
            <a:pPr algn="ctr" fontAlgn="auto"/>
            <a:endParaRPr lang="zh-CN" altLang="en-US" sz="2399" noProof="1">
              <a:solidFill>
                <a:schemeClr val="tx1">
                  <a:lumMod val="65000"/>
                  <a:lumOff val="35000"/>
                </a:schemeClr>
              </a:solidFill>
            </a:endParaRPr>
          </a:p>
        </p:txBody>
      </p:sp>
      <p:grpSp>
        <p:nvGrpSpPr>
          <p:cNvPr id="32" name="chenying0907 12"/>
          <p:cNvGrpSpPr>
            <a:grpSpLocks/>
          </p:cNvGrpSpPr>
          <p:nvPr/>
        </p:nvGrpSpPr>
        <p:grpSpPr bwMode="auto">
          <a:xfrm>
            <a:off x="4109430" y="1066120"/>
            <a:ext cx="564976" cy="482600"/>
            <a:chOff x="4349506" y="3098800"/>
            <a:chExt cx="565617" cy="482600"/>
          </a:xfrm>
        </p:grpSpPr>
        <p:sp>
          <p:nvSpPr>
            <p:cNvPr id="33" name="任意多边形 33"/>
            <p:cNvSpPr/>
            <p:nvPr/>
          </p:nvSpPr>
          <p:spPr>
            <a:xfrm>
              <a:off x="4349506" y="3224212"/>
              <a:ext cx="459167" cy="635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5400" cap="rnd">
              <a:solidFill>
                <a:schemeClr val="accent2"/>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2399" noProof="1">
                <a:solidFill>
                  <a:schemeClr val="tx1">
                    <a:lumMod val="65000"/>
                    <a:lumOff val="35000"/>
                  </a:schemeClr>
                </a:solidFill>
              </a:endParaRPr>
            </a:p>
          </p:txBody>
        </p:sp>
        <p:sp>
          <p:nvSpPr>
            <p:cNvPr id="34" name="任意多边形 34"/>
            <p:cNvSpPr/>
            <p:nvPr/>
          </p:nvSpPr>
          <p:spPr>
            <a:xfrm>
              <a:off x="4349506" y="3395662"/>
              <a:ext cx="459167" cy="11113"/>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5400" cap="rnd">
              <a:solidFill>
                <a:schemeClr val="accent2"/>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2399" noProof="1">
                <a:solidFill>
                  <a:schemeClr val="tx1">
                    <a:lumMod val="65000"/>
                    <a:lumOff val="35000"/>
                  </a:schemeClr>
                </a:solidFill>
              </a:endParaRPr>
            </a:p>
          </p:txBody>
        </p:sp>
        <p:sp>
          <p:nvSpPr>
            <p:cNvPr id="35" name="任意多边形 35"/>
            <p:cNvSpPr/>
            <p:nvPr/>
          </p:nvSpPr>
          <p:spPr>
            <a:xfrm>
              <a:off x="4622782" y="3098800"/>
              <a:ext cx="292341" cy="482600"/>
            </a:xfrm>
            <a:custGeom>
              <a:avLst/>
              <a:gdLst>
                <a:gd name="connsiteX0" fmla="*/ 0 w 292323"/>
                <a:gd name="connsiteY0" fmla="*/ 0 h 482600"/>
                <a:gd name="connsiteX1" fmla="*/ 292100 w 292323"/>
                <a:gd name="connsiteY1" fmla="*/ 215900 h 482600"/>
                <a:gd name="connsiteX2" fmla="*/ 38100 w 292323"/>
                <a:gd name="connsiteY2" fmla="*/ 482600 h 482600"/>
                <a:gd name="connsiteX0-1" fmla="*/ 0 w 292323"/>
                <a:gd name="connsiteY0-2" fmla="*/ 0 h 482600"/>
                <a:gd name="connsiteX1-3" fmla="*/ 292100 w 292323"/>
                <a:gd name="connsiteY1-4" fmla="*/ 215900 h 482600"/>
                <a:gd name="connsiteX2-5" fmla="*/ 38100 w 292323"/>
                <a:gd name="connsiteY2-6" fmla="*/ 482600 h 482600"/>
              </a:gdLst>
              <a:ahLst/>
              <a:cxnLst>
                <a:cxn ang="0">
                  <a:pos x="connsiteX0-1" y="connsiteY0-2"/>
                </a:cxn>
                <a:cxn ang="0">
                  <a:pos x="connsiteX1-3" y="connsiteY1-4"/>
                </a:cxn>
                <a:cxn ang="0">
                  <a:pos x="connsiteX2-5" y="connsiteY2-6"/>
                </a:cxn>
              </a:cxnLst>
              <a:rect l="l" t="t" r="r" b="b"/>
              <a:pathLst>
                <a:path w="292323" h="482600">
                  <a:moveTo>
                    <a:pt x="0" y="0"/>
                  </a:moveTo>
                  <a:cubicBezTo>
                    <a:pt x="142875" y="67733"/>
                    <a:pt x="285750" y="135467"/>
                    <a:pt x="292100" y="215900"/>
                  </a:cubicBezTo>
                  <a:cubicBezTo>
                    <a:pt x="298450" y="296333"/>
                    <a:pt x="168275" y="389466"/>
                    <a:pt x="38100" y="482600"/>
                  </a:cubicBezTo>
                </a:path>
              </a:pathLst>
            </a:custGeom>
            <a:noFill/>
            <a:ln w="254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2399" noProof="1">
                <a:solidFill>
                  <a:schemeClr val="tx1">
                    <a:lumMod val="65000"/>
                    <a:lumOff val="35000"/>
                  </a:schemeClr>
                </a:solidFill>
              </a:endParaRPr>
            </a:p>
          </p:txBody>
        </p:sp>
      </p:grpSp>
      <p:grpSp>
        <p:nvGrpSpPr>
          <p:cNvPr id="36" name="chenying0907 166"/>
          <p:cNvGrpSpPr>
            <a:grpSpLocks/>
          </p:cNvGrpSpPr>
          <p:nvPr/>
        </p:nvGrpSpPr>
        <p:grpSpPr bwMode="auto">
          <a:xfrm>
            <a:off x="7324714" y="1066120"/>
            <a:ext cx="564976" cy="482600"/>
            <a:chOff x="4349506" y="3098800"/>
            <a:chExt cx="565617" cy="482600"/>
          </a:xfrm>
        </p:grpSpPr>
        <p:sp>
          <p:nvSpPr>
            <p:cNvPr id="37" name="任意多边形 37"/>
            <p:cNvSpPr/>
            <p:nvPr/>
          </p:nvSpPr>
          <p:spPr>
            <a:xfrm>
              <a:off x="4349506" y="3224212"/>
              <a:ext cx="459167" cy="635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5400" cap="rnd">
              <a:solidFill>
                <a:schemeClr val="accent2"/>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2399" noProof="1">
                <a:solidFill>
                  <a:schemeClr val="tx1">
                    <a:lumMod val="65000"/>
                    <a:lumOff val="35000"/>
                  </a:schemeClr>
                </a:solidFill>
              </a:endParaRPr>
            </a:p>
          </p:txBody>
        </p:sp>
        <p:sp>
          <p:nvSpPr>
            <p:cNvPr id="38" name="任意多边形 38"/>
            <p:cNvSpPr/>
            <p:nvPr/>
          </p:nvSpPr>
          <p:spPr>
            <a:xfrm>
              <a:off x="4349506" y="3395662"/>
              <a:ext cx="459167" cy="11113"/>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5400" cap="rnd">
              <a:solidFill>
                <a:schemeClr val="accent2"/>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2399" noProof="1">
                <a:solidFill>
                  <a:schemeClr val="tx1">
                    <a:lumMod val="65000"/>
                    <a:lumOff val="35000"/>
                  </a:schemeClr>
                </a:solidFill>
              </a:endParaRPr>
            </a:p>
          </p:txBody>
        </p:sp>
        <p:sp>
          <p:nvSpPr>
            <p:cNvPr id="39" name="任意多边形 39"/>
            <p:cNvSpPr/>
            <p:nvPr/>
          </p:nvSpPr>
          <p:spPr>
            <a:xfrm>
              <a:off x="4622782" y="3098800"/>
              <a:ext cx="292341" cy="482600"/>
            </a:xfrm>
            <a:custGeom>
              <a:avLst/>
              <a:gdLst>
                <a:gd name="connsiteX0" fmla="*/ 0 w 292323"/>
                <a:gd name="connsiteY0" fmla="*/ 0 h 482600"/>
                <a:gd name="connsiteX1" fmla="*/ 292100 w 292323"/>
                <a:gd name="connsiteY1" fmla="*/ 215900 h 482600"/>
                <a:gd name="connsiteX2" fmla="*/ 38100 w 292323"/>
                <a:gd name="connsiteY2" fmla="*/ 482600 h 482600"/>
                <a:gd name="connsiteX0-1" fmla="*/ 0 w 292323"/>
                <a:gd name="connsiteY0-2" fmla="*/ 0 h 482600"/>
                <a:gd name="connsiteX1-3" fmla="*/ 292100 w 292323"/>
                <a:gd name="connsiteY1-4" fmla="*/ 215900 h 482600"/>
                <a:gd name="connsiteX2-5" fmla="*/ 38100 w 292323"/>
                <a:gd name="connsiteY2-6" fmla="*/ 482600 h 482600"/>
              </a:gdLst>
              <a:ahLst/>
              <a:cxnLst>
                <a:cxn ang="0">
                  <a:pos x="connsiteX0-1" y="connsiteY0-2"/>
                </a:cxn>
                <a:cxn ang="0">
                  <a:pos x="connsiteX1-3" y="connsiteY1-4"/>
                </a:cxn>
                <a:cxn ang="0">
                  <a:pos x="connsiteX2-5" y="connsiteY2-6"/>
                </a:cxn>
              </a:cxnLst>
              <a:rect l="l" t="t" r="r" b="b"/>
              <a:pathLst>
                <a:path w="292323" h="482600">
                  <a:moveTo>
                    <a:pt x="0" y="0"/>
                  </a:moveTo>
                  <a:cubicBezTo>
                    <a:pt x="142875" y="67733"/>
                    <a:pt x="285750" y="135467"/>
                    <a:pt x="292100" y="215900"/>
                  </a:cubicBezTo>
                  <a:cubicBezTo>
                    <a:pt x="298450" y="296333"/>
                    <a:pt x="168275" y="389466"/>
                    <a:pt x="38100" y="482600"/>
                  </a:cubicBezTo>
                </a:path>
              </a:pathLst>
            </a:custGeom>
            <a:noFill/>
            <a:ln w="254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2399" noProof="1">
                <a:solidFill>
                  <a:schemeClr val="tx1">
                    <a:lumMod val="65000"/>
                    <a:lumOff val="35000"/>
                  </a:schemeClr>
                </a:solidFill>
              </a:endParaRPr>
            </a:p>
          </p:txBody>
        </p:sp>
      </p:grpSp>
      <p:sp>
        <p:nvSpPr>
          <p:cNvPr id="41" name="文本框 41"/>
          <p:cNvSpPr txBox="1"/>
          <p:nvPr/>
        </p:nvSpPr>
        <p:spPr>
          <a:xfrm>
            <a:off x="5085440" y="3441268"/>
            <a:ext cx="1826648" cy="830997"/>
          </a:xfrm>
          <a:prstGeom prst="rect">
            <a:avLst/>
          </a:prstGeom>
          <a:noFill/>
        </p:spPr>
        <p:txBody>
          <a:bodyPr>
            <a:spAutoFit/>
          </a:bodyPr>
          <a:lstStyle/>
          <a:p>
            <a:pPr algn="ctr"/>
            <a:r>
              <a:rPr lang="zh-CN" altLang="en-US" sz="2400" b="1" dirty="0">
                <a:latin typeface="Microsoft YaHei" panose="020B0503020204020204" pitchFamily="34" charset="-122"/>
                <a:ea typeface="Microsoft YaHei" panose="020B0503020204020204" pitchFamily="34" charset="-122"/>
              </a:rPr>
              <a:t>供应商需要国际设计师</a:t>
            </a:r>
            <a:endParaRPr lang="zh-CN" altLang="en-US" sz="2399" b="1" dirty="0">
              <a:solidFill>
                <a:schemeClr val="accent2"/>
              </a:solidFill>
              <a:latin typeface="Microsoft YaHei" panose="020B0503020204020204" pitchFamily="34" charset="-122"/>
              <a:ea typeface="Microsoft YaHei" panose="020B0503020204020204" pitchFamily="34" charset="-122"/>
            </a:endParaRPr>
          </a:p>
        </p:txBody>
      </p:sp>
      <p:sp>
        <p:nvSpPr>
          <p:cNvPr id="44" name="文本框 44"/>
          <p:cNvSpPr txBox="1"/>
          <p:nvPr/>
        </p:nvSpPr>
        <p:spPr>
          <a:xfrm>
            <a:off x="8264221" y="3441269"/>
            <a:ext cx="1826649" cy="830997"/>
          </a:xfrm>
          <a:prstGeom prst="rect">
            <a:avLst/>
          </a:prstGeom>
          <a:noFill/>
        </p:spPr>
        <p:txBody>
          <a:bodyPr>
            <a:spAutoFit/>
          </a:bodyPr>
          <a:lstStyle/>
          <a:p>
            <a:pPr algn="ctr"/>
            <a:r>
              <a:rPr lang="zh-CN" altLang="en-US" sz="2400" b="1" dirty="0">
                <a:latin typeface="Microsoft YaHei" panose="020B0503020204020204" pitchFamily="34" charset="-122"/>
                <a:ea typeface="Microsoft YaHei" panose="020B0503020204020204" pitchFamily="34" charset="-122"/>
              </a:rPr>
              <a:t>政府来牵成企业来赞助</a:t>
            </a:r>
            <a:endParaRPr lang="zh-CN" altLang="en-US" sz="2400" b="1" dirty="0">
              <a:solidFill>
                <a:schemeClr val="tx2">
                  <a:lumMod val="65000"/>
                  <a:lumOff val="35000"/>
                </a:schemeClr>
              </a:solidFill>
              <a:latin typeface="Microsoft YaHei" panose="020B0503020204020204" pitchFamily="34" charset="-122"/>
              <a:ea typeface="Microsoft YaHei" panose="020B0503020204020204" pitchFamily="34" charset="-122"/>
            </a:endParaRPr>
          </a:p>
        </p:txBody>
      </p:sp>
      <p:sp>
        <p:nvSpPr>
          <p:cNvPr id="46" name="矩形 45"/>
          <p:cNvSpPr/>
          <p:nvPr/>
        </p:nvSpPr>
        <p:spPr>
          <a:xfrm>
            <a:off x="3039785" y="2334449"/>
            <a:ext cx="5957637" cy="923330"/>
          </a:xfrm>
          <a:prstGeom prst="rect">
            <a:avLst/>
          </a:prstGeom>
        </p:spPr>
        <p:txBody>
          <a:bodyPr wrap="square">
            <a:spAutoFit/>
          </a:bodyPr>
          <a:lstStyle/>
          <a:p>
            <a:pPr>
              <a:spcAft>
                <a:spcPts val="0"/>
              </a:spcAft>
            </a:pPr>
            <a:r>
              <a:rPr lang="zh-CN" altLang="en-US" b="1" dirty="0">
                <a:latin typeface="Microsoft YaHei" panose="020B0503020204020204" pitchFamily="34" charset="-122"/>
                <a:ea typeface="Microsoft YaHei" panose="020B0503020204020204" pitchFamily="34" charset="-122"/>
              </a:rPr>
              <a:t>一位稍具规模的台湾设计师以每年</a:t>
            </a:r>
            <a:r>
              <a:rPr lang="en-US" altLang="zh-CN" b="1" dirty="0">
                <a:latin typeface="Microsoft YaHei" panose="020B0503020204020204" pitchFamily="34" charset="-122"/>
                <a:ea typeface="Microsoft YaHei" panose="020B0503020204020204" pitchFamily="34" charset="-122"/>
              </a:rPr>
              <a:t>2</a:t>
            </a:r>
            <a:r>
              <a:rPr lang="zh-CN" altLang="en-US" b="1" dirty="0">
                <a:latin typeface="Microsoft YaHei" panose="020B0503020204020204" pitchFamily="34" charset="-122"/>
                <a:ea typeface="Microsoft YaHei" panose="020B0503020204020204" pitchFamily="34" charset="-122"/>
              </a:rPr>
              <a:t>次</a:t>
            </a:r>
            <a:r>
              <a:rPr lang="en-US" altLang="zh-CN" b="1" dirty="0">
                <a:latin typeface="Microsoft YaHei" panose="020B0503020204020204" pitchFamily="34" charset="-122"/>
                <a:ea typeface="Microsoft YaHei" panose="020B0503020204020204" pitchFamily="34" charset="-122"/>
              </a:rPr>
              <a:t>(SS/FW)</a:t>
            </a:r>
            <a:r>
              <a:rPr lang="zh-CN" altLang="en-US" b="1" dirty="0">
                <a:latin typeface="Microsoft YaHei" panose="020B0503020204020204" pitchFamily="34" charset="-122"/>
                <a:ea typeface="Microsoft YaHei" panose="020B0503020204020204" pitchFamily="34" charset="-122"/>
              </a:rPr>
              <a:t>发表产品的成本在台湾至少</a:t>
            </a:r>
            <a:r>
              <a:rPr lang="en-US" altLang="zh-CN" b="1" dirty="0">
                <a:latin typeface="Microsoft YaHei" panose="020B0503020204020204" pitchFamily="34" charset="-122"/>
                <a:ea typeface="Microsoft YaHei" panose="020B0503020204020204" pitchFamily="34" charset="-122"/>
              </a:rPr>
              <a:t>1</a:t>
            </a:r>
            <a:r>
              <a:rPr lang="zh-CN" altLang="en-US" b="1" dirty="0">
                <a:latin typeface="Microsoft YaHei" panose="020B0503020204020204" pitchFamily="34" charset="-122"/>
                <a:ea typeface="Microsoft YaHei" panose="020B0503020204020204" pitchFamily="34" charset="-122"/>
              </a:rPr>
              <a:t>百万台币以上</a:t>
            </a:r>
            <a:r>
              <a:rPr lang="en-US" altLang="zh-CN" b="1" dirty="0">
                <a:latin typeface="Microsoft YaHei" panose="020B0503020204020204" pitchFamily="34" charset="-122"/>
                <a:ea typeface="Microsoft YaHei" panose="020B0503020204020204" pitchFamily="34" charset="-122"/>
              </a:rPr>
              <a:t>, </a:t>
            </a:r>
            <a:r>
              <a:rPr lang="zh-CN" altLang="en-US" b="1" dirty="0">
                <a:latin typeface="Microsoft YaHei" panose="020B0503020204020204" pitchFamily="34" charset="-122"/>
                <a:ea typeface="Microsoft YaHei" panose="020B0503020204020204" pitchFamily="34" charset="-122"/>
              </a:rPr>
              <a:t>如果要去伦敦</a:t>
            </a:r>
            <a:r>
              <a:rPr lang="en-US" altLang="zh-CN" b="1" dirty="0">
                <a:latin typeface="Microsoft YaHei" panose="020B0503020204020204" pitchFamily="34" charset="-122"/>
                <a:ea typeface="Microsoft YaHei" panose="020B0503020204020204" pitchFamily="34" charset="-122"/>
              </a:rPr>
              <a:t>, </a:t>
            </a:r>
            <a:r>
              <a:rPr lang="zh-CN" altLang="en-US" b="1" dirty="0">
                <a:latin typeface="Microsoft YaHei" panose="020B0503020204020204" pitchFamily="34" charset="-122"/>
                <a:ea typeface="Microsoft YaHei" panose="020B0503020204020204" pitchFamily="34" charset="-122"/>
              </a:rPr>
              <a:t>巴黎</a:t>
            </a:r>
            <a:r>
              <a:rPr lang="en-US" altLang="zh-CN" b="1" dirty="0">
                <a:latin typeface="Microsoft YaHei" panose="020B0503020204020204" pitchFamily="34" charset="-122"/>
                <a:ea typeface="Microsoft YaHei" panose="020B0503020204020204" pitchFamily="34" charset="-122"/>
              </a:rPr>
              <a:t>, </a:t>
            </a:r>
            <a:r>
              <a:rPr lang="zh-CN" altLang="en-US" b="1" dirty="0">
                <a:latin typeface="Microsoft YaHei" panose="020B0503020204020204" pitchFamily="34" charset="-122"/>
                <a:ea typeface="Microsoft YaHei" panose="020B0503020204020204" pitchFamily="34" charset="-122"/>
              </a:rPr>
              <a:t>米兰</a:t>
            </a: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纽约参展</a:t>
            </a:r>
            <a:r>
              <a:rPr lang="en-US" altLang="zh-CN" b="1" dirty="0">
                <a:latin typeface="Microsoft YaHei" panose="020B0503020204020204" pitchFamily="34" charset="-122"/>
                <a:ea typeface="Microsoft YaHei" panose="020B0503020204020204" pitchFamily="34" charset="-122"/>
              </a:rPr>
              <a:t>, </a:t>
            </a:r>
            <a:r>
              <a:rPr lang="zh-CN" altLang="en-US" b="1" dirty="0">
                <a:latin typeface="Microsoft YaHei" panose="020B0503020204020204" pitchFamily="34" charset="-122"/>
                <a:ea typeface="Microsoft YaHei" panose="020B0503020204020204" pitchFamily="34" charset="-122"/>
              </a:rPr>
              <a:t>需要</a:t>
            </a:r>
            <a:r>
              <a:rPr lang="en-US" altLang="zh-CN" b="1" dirty="0">
                <a:latin typeface="Microsoft YaHei" panose="020B0503020204020204" pitchFamily="34" charset="-122"/>
                <a:ea typeface="Microsoft YaHei" panose="020B0503020204020204" pitchFamily="34" charset="-122"/>
              </a:rPr>
              <a:t>600</a:t>
            </a:r>
            <a:r>
              <a:rPr lang="zh-CN" altLang="en-US" b="1" dirty="0">
                <a:latin typeface="Microsoft YaHei" panose="020B0503020204020204" pitchFamily="34" charset="-122"/>
                <a:ea typeface="Microsoft YaHei" panose="020B0503020204020204" pitchFamily="34" charset="-122"/>
              </a:rPr>
              <a:t>万</a:t>
            </a:r>
            <a:r>
              <a:rPr lang="en-US" altLang="zh-CN" b="1" dirty="0">
                <a:latin typeface="Microsoft YaHei" panose="020B0503020204020204" pitchFamily="34" charset="-122"/>
                <a:ea typeface="Microsoft YaHei" panose="020B0503020204020204" pitchFamily="34" charset="-122"/>
              </a:rPr>
              <a:t>-1000</a:t>
            </a:r>
            <a:r>
              <a:rPr lang="zh-CN" altLang="en-US" b="1" dirty="0">
                <a:latin typeface="Microsoft YaHei" panose="020B0503020204020204" pitchFamily="34" charset="-122"/>
                <a:ea typeface="Microsoft YaHei" panose="020B0503020204020204" pitchFamily="34" charset="-122"/>
              </a:rPr>
              <a:t>万台币的预算</a:t>
            </a:r>
            <a:r>
              <a:rPr lang="en-US" altLang="zh-CN" b="1" dirty="0">
                <a:latin typeface="Microsoft YaHei" panose="020B0503020204020204" pitchFamily="34" charset="-122"/>
                <a:ea typeface="Microsoft YaHei" panose="020B0503020204020204" pitchFamily="34" charset="-122"/>
              </a:rPr>
              <a:t>.</a:t>
            </a:r>
            <a:endParaRPr lang="zh-TW" altLang="zh-TW"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7" name="文本框 5"/>
          <p:cNvSpPr txBox="1"/>
          <p:nvPr/>
        </p:nvSpPr>
        <p:spPr>
          <a:xfrm>
            <a:off x="1904440" y="1308297"/>
            <a:ext cx="1826648" cy="584775"/>
          </a:xfrm>
          <a:prstGeom prst="rect">
            <a:avLst/>
          </a:prstGeom>
          <a:noFill/>
        </p:spPr>
        <p:txBody>
          <a:bodyPr>
            <a:spAutoFit/>
          </a:bodyPr>
          <a:lstStyle/>
          <a:p>
            <a:pPr algn="ctr"/>
            <a:r>
              <a:rPr lang="zh-TW" altLang="en-US" sz="3200" b="1" dirty="0">
                <a:latin typeface="Microsoft YaHei" panose="020B0503020204020204" pitchFamily="34" charset="-122"/>
                <a:ea typeface="Microsoft YaHei" panose="020B0503020204020204" pitchFamily="34" charset="-122"/>
              </a:rPr>
              <a:t>学术</a:t>
            </a:r>
            <a:endParaRPr lang="zh-CN" altLang="en-US" sz="3200" b="1" dirty="0">
              <a:solidFill>
                <a:schemeClr val="accent2"/>
              </a:solidFill>
              <a:latin typeface="Microsoft YaHei" panose="020B0503020204020204" pitchFamily="34" charset="-122"/>
              <a:ea typeface="Microsoft YaHei" panose="020B0503020204020204" pitchFamily="34" charset="-122"/>
            </a:endParaRPr>
          </a:p>
        </p:txBody>
      </p:sp>
      <p:sp>
        <p:nvSpPr>
          <p:cNvPr id="48" name="文本框 5"/>
          <p:cNvSpPr txBox="1"/>
          <p:nvPr/>
        </p:nvSpPr>
        <p:spPr>
          <a:xfrm>
            <a:off x="5133448" y="1321042"/>
            <a:ext cx="1826648" cy="584775"/>
          </a:xfrm>
          <a:prstGeom prst="rect">
            <a:avLst/>
          </a:prstGeom>
          <a:noFill/>
        </p:spPr>
        <p:txBody>
          <a:bodyPr>
            <a:spAutoFit/>
          </a:bodyPr>
          <a:lstStyle/>
          <a:p>
            <a:pPr algn="ctr"/>
            <a:r>
              <a:rPr lang="zh-TW" altLang="en-US" sz="3200" b="1" dirty="0">
                <a:latin typeface="Microsoft YaHei" panose="020B0503020204020204" pitchFamily="34" charset="-122"/>
                <a:ea typeface="Microsoft YaHei" panose="020B0503020204020204" pitchFamily="34" charset="-122"/>
              </a:rPr>
              <a:t>产业</a:t>
            </a:r>
            <a:endParaRPr lang="zh-CN" altLang="en-US" sz="3200" b="1" dirty="0">
              <a:solidFill>
                <a:schemeClr val="accent2"/>
              </a:solidFill>
              <a:latin typeface="Microsoft YaHei" panose="020B0503020204020204" pitchFamily="34" charset="-122"/>
              <a:ea typeface="Microsoft YaHei" panose="020B0503020204020204" pitchFamily="34" charset="-122"/>
            </a:endParaRPr>
          </a:p>
        </p:txBody>
      </p:sp>
      <p:sp>
        <p:nvSpPr>
          <p:cNvPr id="50" name="文本框 5"/>
          <p:cNvSpPr txBox="1"/>
          <p:nvPr/>
        </p:nvSpPr>
        <p:spPr>
          <a:xfrm>
            <a:off x="8276922" y="1324934"/>
            <a:ext cx="1826648" cy="584775"/>
          </a:xfrm>
          <a:prstGeom prst="rect">
            <a:avLst/>
          </a:prstGeom>
          <a:noFill/>
        </p:spPr>
        <p:txBody>
          <a:bodyPr>
            <a:spAutoFit/>
          </a:bodyPr>
          <a:lstStyle/>
          <a:p>
            <a:pPr algn="ctr"/>
            <a:r>
              <a:rPr lang="zh-TW" altLang="en-US" sz="3200" b="1" dirty="0" smtClean="0">
                <a:solidFill>
                  <a:schemeClr val="accent2"/>
                </a:solidFill>
                <a:latin typeface="微软雅黑" panose="020B0503020204020204" pitchFamily="34" charset="-122"/>
                <a:ea typeface="微软雅黑" panose="020B0503020204020204" pitchFamily="34" charset="-122"/>
              </a:rPr>
              <a:t>政府</a:t>
            </a:r>
            <a:endParaRPr lang="zh-CN" altLang="en-US" sz="3200" b="1" dirty="0">
              <a:solidFill>
                <a:schemeClr val="accent2"/>
              </a:solidFill>
              <a:latin typeface="微软雅黑" panose="020B0503020204020204" pitchFamily="34" charset="-122"/>
              <a:ea typeface="微软雅黑" panose="020B0503020204020204" pitchFamily="34" charset="-122"/>
            </a:endParaRPr>
          </a:p>
        </p:txBody>
      </p:sp>
      <p:pic>
        <p:nvPicPr>
          <p:cNvPr id="51" name="圖片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710" y="5526392"/>
            <a:ext cx="4463805" cy="646252"/>
          </a:xfrm>
          <a:prstGeom prst="rect">
            <a:avLst/>
          </a:prstGeom>
        </p:spPr>
      </p:pic>
    </p:spTree>
    <p:extLst>
      <p:ext uri="{BB962C8B-B14F-4D97-AF65-F5344CB8AC3E}">
        <p14:creationId xmlns:p14="http://schemas.microsoft.com/office/powerpoint/2010/main" val="380488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8" presetClass="emph" presetSubtype="0" fill="hold" grpId="1" nodeType="afterEffect">
                                  <p:stCondLst>
                                    <p:cond delay="0"/>
                                  </p:stCondLst>
                                  <p:childTnLst>
                                    <p:animRot by="21600000">
                                      <p:cBhvr>
                                        <p:cTn id="10" dur="1000" fill="hold"/>
                                        <p:tgtEl>
                                          <p:spTgt spid="3"/>
                                        </p:tgtEl>
                                        <p:attrNameLst>
                                          <p:attrName>r</p:attrName>
                                        </p:attrNameLst>
                                      </p:cBhvr>
                                    </p:animRot>
                                  </p:childTnLst>
                                </p:cTn>
                              </p:par>
                            </p:childTnLst>
                          </p:cTn>
                        </p:par>
                        <p:par>
                          <p:cTn id="11" fill="hold">
                            <p:stCondLst>
                              <p:cond delay="1500"/>
                            </p:stCondLst>
                            <p:childTnLst>
                              <p:par>
                                <p:cTn id="12" presetID="22" presetClass="entr" presetSubtype="8" fill="hold"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left)">
                                      <p:cBhvr>
                                        <p:cTn id="14" dur="500"/>
                                        <p:tgtEl>
                                          <p:spTgt spid="32"/>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2500"/>
                            </p:stCondLst>
                            <p:childTnLst>
                              <p:par>
                                <p:cTn id="20" presetID="8" presetClass="emph" presetSubtype="0" fill="hold" grpId="1" nodeType="afterEffect">
                                  <p:stCondLst>
                                    <p:cond delay="0"/>
                                  </p:stCondLst>
                                  <p:childTnLst>
                                    <p:animRot by="21600000">
                                      <p:cBhvr>
                                        <p:cTn id="21" dur="1000" fill="hold"/>
                                        <p:tgtEl>
                                          <p:spTgt spid="26"/>
                                        </p:tgtEl>
                                        <p:attrNameLst>
                                          <p:attrName>r</p:attrName>
                                        </p:attrNameLst>
                                      </p:cBhvr>
                                    </p:animRot>
                                  </p:childTnLst>
                                </p:cTn>
                              </p:par>
                            </p:childTnLst>
                          </p:cTn>
                        </p:par>
                        <p:par>
                          <p:cTn id="22" fill="hold">
                            <p:stCondLst>
                              <p:cond delay="3500"/>
                            </p:stCondLst>
                            <p:childTnLst>
                              <p:par>
                                <p:cTn id="23" presetID="22" presetClass="entr" presetSubtype="8"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left)">
                                      <p:cBhvr>
                                        <p:cTn id="25" dur="500"/>
                                        <p:tgtEl>
                                          <p:spTgt spid="36"/>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4500"/>
                            </p:stCondLst>
                            <p:childTnLst>
                              <p:par>
                                <p:cTn id="31" presetID="8" presetClass="emph" presetSubtype="0" fill="hold" grpId="1" nodeType="afterEffect">
                                  <p:stCondLst>
                                    <p:cond delay="0"/>
                                  </p:stCondLst>
                                  <p:childTnLst>
                                    <p:animRot by="21600000">
                                      <p:cBhvr>
                                        <p:cTn id="32" dur="1000" fill="hold"/>
                                        <p:tgtEl>
                                          <p:spTgt spid="29"/>
                                        </p:tgtEl>
                                        <p:attrNameLst>
                                          <p:attrName>r</p:attrName>
                                        </p:attrNameLst>
                                      </p:cBhvr>
                                    </p:animRot>
                                  </p:childTnLst>
                                </p:cTn>
                              </p:par>
                            </p:childTnLst>
                          </p:cTn>
                        </p:par>
                        <p:par>
                          <p:cTn id="33" fill="hold">
                            <p:stCondLst>
                              <p:cond delay="5500"/>
                            </p:stCondLst>
                            <p:childTnLst>
                              <p:par>
                                <p:cTn id="34" presetID="16" presetClass="entr" presetSubtype="37"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outVertical)">
                                      <p:cBhvr>
                                        <p:cTn id="36" dur="500"/>
                                        <p:tgtEl>
                                          <p:spTgt spid="7"/>
                                        </p:tgtEl>
                                      </p:cBhvr>
                                    </p:animEffect>
                                  </p:childTnLst>
                                </p:cTn>
                              </p:par>
                            </p:childTnLst>
                          </p:cTn>
                        </p:par>
                        <p:par>
                          <p:cTn id="37" fill="hold">
                            <p:stCondLst>
                              <p:cond delay="6000"/>
                            </p:stCondLst>
                            <p:childTnLst>
                              <p:par>
                                <p:cTn id="38" presetID="47" presetClass="entr" presetSubtype="0"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350"/>
                                        <p:tgtEl>
                                          <p:spTgt spid="9"/>
                                        </p:tgtEl>
                                      </p:cBhvr>
                                    </p:animEffect>
                                    <p:anim calcmode="lin" valueType="num">
                                      <p:cBhvr>
                                        <p:cTn id="41" dur="350" fill="hold"/>
                                        <p:tgtEl>
                                          <p:spTgt spid="9"/>
                                        </p:tgtEl>
                                        <p:attrNameLst>
                                          <p:attrName>ppt_x</p:attrName>
                                        </p:attrNameLst>
                                      </p:cBhvr>
                                      <p:tavLst>
                                        <p:tav tm="0">
                                          <p:val>
                                            <p:strVal val="#ppt_x"/>
                                          </p:val>
                                        </p:tav>
                                        <p:tav tm="100000">
                                          <p:val>
                                            <p:strVal val="#ppt_x"/>
                                          </p:val>
                                        </p:tav>
                                      </p:tavLst>
                                    </p:anim>
                                    <p:anim calcmode="lin" valueType="num">
                                      <p:cBhvr>
                                        <p:cTn id="42" dur="350" fill="hold"/>
                                        <p:tgtEl>
                                          <p:spTgt spid="9"/>
                                        </p:tgtEl>
                                        <p:attrNameLst>
                                          <p:attrName>ppt_y</p:attrName>
                                        </p:attrNameLst>
                                      </p:cBhvr>
                                      <p:tavLst>
                                        <p:tav tm="0">
                                          <p:val>
                                            <p:strVal val="#ppt_y-.1"/>
                                          </p:val>
                                        </p:tav>
                                        <p:tav tm="100000">
                                          <p:val>
                                            <p:strVal val="#ppt_y"/>
                                          </p:val>
                                        </p:tav>
                                      </p:tavLst>
                                    </p:anim>
                                  </p:childTnLst>
                                </p:cTn>
                              </p:par>
                            </p:childTnLst>
                          </p:cTn>
                        </p:par>
                        <p:par>
                          <p:cTn id="43" fill="hold">
                            <p:stCondLst>
                              <p:cond delay="6350"/>
                            </p:stCondLst>
                            <p:childTnLst>
                              <p:par>
                                <p:cTn id="44" presetID="16" presetClass="entr" presetSubtype="37"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barn(outVertical)">
                                      <p:cBhvr>
                                        <p:cTn id="46" dur="500"/>
                                        <p:tgtEl>
                                          <p:spTgt spid="27"/>
                                        </p:tgtEl>
                                      </p:cBhvr>
                                    </p:animEffect>
                                  </p:childTnLst>
                                </p:cTn>
                              </p:par>
                            </p:childTnLst>
                          </p:cTn>
                        </p:par>
                        <p:par>
                          <p:cTn id="47" fill="hold">
                            <p:stCondLst>
                              <p:cond delay="6850"/>
                            </p:stCondLst>
                            <p:childTnLst>
                              <p:par>
                                <p:cTn id="48" presetID="47" presetClass="entr" presetSubtype="0" fill="hold"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350"/>
                                        <p:tgtEl>
                                          <p:spTgt spid="23"/>
                                        </p:tgtEl>
                                      </p:cBhvr>
                                    </p:animEffect>
                                    <p:anim calcmode="lin" valueType="num">
                                      <p:cBhvr>
                                        <p:cTn id="51" dur="350" fill="hold"/>
                                        <p:tgtEl>
                                          <p:spTgt spid="23"/>
                                        </p:tgtEl>
                                        <p:attrNameLst>
                                          <p:attrName>ppt_x</p:attrName>
                                        </p:attrNameLst>
                                      </p:cBhvr>
                                      <p:tavLst>
                                        <p:tav tm="0">
                                          <p:val>
                                            <p:strVal val="#ppt_x"/>
                                          </p:val>
                                        </p:tav>
                                        <p:tav tm="100000">
                                          <p:val>
                                            <p:strVal val="#ppt_x"/>
                                          </p:val>
                                        </p:tav>
                                      </p:tavLst>
                                    </p:anim>
                                    <p:anim calcmode="lin" valueType="num">
                                      <p:cBhvr>
                                        <p:cTn id="52" dur="350" fill="hold"/>
                                        <p:tgtEl>
                                          <p:spTgt spid="23"/>
                                        </p:tgtEl>
                                        <p:attrNameLst>
                                          <p:attrName>ppt_y</p:attrName>
                                        </p:attrNameLst>
                                      </p:cBhvr>
                                      <p:tavLst>
                                        <p:tav tm="0">
                                          <p:val>
                                            <p:strVal val="#ppt_y-.1"/>
                                          </p:val>
                                        </p:tav>
                                        <p:tav tm="100000">
                                          <p:val>
                                            <p:strVal val="#ppt_y"/>
                                          </p:val>
                                        </p:tav>
                                      </p:tavLst>
                                    </p:anim>
                                  </p:childTnLst>
                                </p:cTn>
                              </p:par>
                            </p:childTnLst>
                          </p:cTn>
                        </p:par>
                        <p:par>
                          <p:cTn id="53" fill="hold">
                            <p:stCondLst>
                              <p:cond delay="7200"/>
                            </p:stCondLst>
                            <p:childTnLst>
                              <p:par>
                                <p:cTn id="54" presetID="16" presetClass="entr" presetSubtype="37"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barn(outVertical)">
                                      <p:cBhvr>
                                        <p:cTn id="56" dur="500"/>
                                        <p:tgtEl>
                                          <p:spTgt spid="30"/>
                                        </p:tgtEl>
                                      </p:cBhvr>
                                    </p:animEffect>
                                  </p:childTnLst>
                                </p:cTn>
                              </p:par>
                            </p:childTnLst>
                          </p:cTn>
                        </p:par>
                        <p:par>
                          <p:cTn id="57" fill="hold">
                            <p:stCondLst>
                              <p:cond delay="7700"/>
                            </p:stCondLst>
                            <p:childTnLst>
                              <p:par>
                                <p:cTn id="58" presetID="47" presetClass="entr" presetSubtype="0" fill="hold"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350"/>
                                        <p:tgtEl>
                                          <p:spTgt spid="15"/>
                                        </p:tgtEl>
                                      </p:cBhvr>
                                    </p:animEffect>
                                    <p:anim calcmode="lin" valueType="num">
                                      <p:cBhvr>
                                        <p:cTn id="61" dur="350" fill="hold"/>
                                        <p:tgtEl>
                                          <p:spTgt spid="15"/>
                                        </p:tgtEl>
                                        <p:attrNameLst>
                                          <p:attrName>ppt_x</p:attrName>
                                        </p:attrNameLst>
                                      </p:cBhvr>
                                      <p:tavLst>
                                        <p:tav tm="0">
                                          <p:val>
                                            <p:strVal val="#ppt_x"/>
                                          </p:val>
                                        </p:tav>
                                        <p:tav tm="100000">
                                          <p:val>
                                            <p:strVal val="#ppt_x"/>
                                          </p:val>
                                        </p:tav>
                                      </p:tavLst>
                                    </p:anim>
                                    <p:anim calcmode="lin" valueType="num">
                                      <p:cBhvr>
                                        <p:cTn id="62" dur="3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26" grpId="0" animBg="1"/>
      <p:bldP spid="26" grpId="1" animBg="1"/>
      <p:bldP spid="27" grpId="0" animBg="1"/>
      <p:bldP spid="29" grpId="0" animBg="1"/>
      <p:bldP spid="29" grpId="1"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2" name="文本框 21">
            <a:extLst>
              <a:ext uri="{FF2B5EF4-FFF2-40B4-BE49-F238E27FC236}">
                <a16:creationId xmlns="" xmlns:a16="http://schemas.microsoft.com/office/drawing/2014/main" id="{1301699A-F7A4-4B1B-B20F-E446D2EB8EFE}"/>
              </a:ext>
            </a:extLst>
          </p:cNvPr>
          <p:cNvSpPr txBox="1"/>
          <p:nvPr/>
        </p:nvSpPr>
        <p:spPr>
          <a:xfrm>
            <a:off x="7151824" y="3114960"/>
            <a:ext cx="4557576" cy="438582"/>
          </a:xfrm>
          <a:prstGeom prst="rect">
            <a:avLst/>
          </a:prstGeom>
          <a:noFill/>
        </p:spPr>
        <p:txBody>
          <a:bodyPr wrap="square" lIns="68580" tIns="34290" rIns="68580" bIns="34290" rtlCol="0">
            <a:spAutoFit/>
          </a:bodyPr>
          <a:lstStyle/>
          <a:p>
            <a:pPr algn="dist"/>
            <a:r>
              <a:rPr lang="en-US" altLang="zh-CN" sz="2400" dirty="0">
                <a:latin typeface="Adobe 繁黑體 Std B" panose="020B0700000000000000" pitchFamily="34" charset="-120"/>
                <a:ea typeface="Adobe 繁黑體 Std B" panose="020B0700000000000000" pitchFamily="34" charset="-120"/>
              </a:rPr>
              <a:t>Suitable for everyone</a:t>
            </a:r>
            <a:endParaRPr lang="zh-CN" altLang="en-US" sz="2400" dirty="0">
              <a:latin typeface="Adobe 繁黑體 Std B" panose="020B0700000000000000" pitchFamily="34" charset="-120"/>
              <a:ea typeface="Adobe 繁黑體 Std B" panose="020B0700000000000000" pitchFamily="34" charset="-120"/>
            </a:endParaRPr>
          </a:p>
        </p:txBody>
      </p:sp>
      <p:sp>
        <p:nvSpPr>
          <p:cNvPr id="23" name="文本框 25">
            <a:extLst>
              <a:ext uri="{FF2B5EF4-FFF2-40B4-BE49-F238E27FC236}">
                <a16:creationId xmlns="" xmlns:a16="http://schemas.microsoft.com/office/drawing/2014/main" id="{3B18FBED-50EC-4A2C-B87E-7AD18086145C}"/>
              </a:ext>
            </a:extLst>
          </p:cNvPr>
          <p:cNvSpPr txBox="1"/>
          <p:nvPr/>
        </p:nvSpPr>
        <p:spPr>
          <a:xfrm>
            <a:off x="7107396" y="2591740"/>
            <a:ext cx="4881404" cy="561692"/>
          </a:xfrm>
          <a:prstGeom prst="rect">
            <a:avLst/>
          </a:prstGeom>
          <a:noFill/>
        </p:spPr>
        <p:txBody>
          <a:bodyPr wrap="square" lIns="68580" tIns="34290" rIns="68580" bIns="34290" rtlCol="0">
            <a:spAutoFit/>
          </a:bodyPr>
          <a:lstStyle/>
          <a:p>
            <a:r>
              <a:rPr lang="zh-CN" altLang="en-US" sz="3200" b="1" dirty="0">
                <a:latin typeface="Microsoft YaHei" panose="020B0503020204020204" pitchFamily="34" charset="-122"/>
                <a:ea typeface="Microsoft YaHei" panose="020B0503020204020204" pitchFamily="34" charset="-122"/>
              </a:rPr>
              <a:t>智慧。医疗。居家。健身</a:t>
            </a:r>
            <a:endParaRPr lang="zh-CN" altLang="en-US" sz="3200" b="1" dirty="0">
              <a:solidFill>
                <a:schemeClr val="tx1">
                  <a:lumMod val="95000"/>
                  <a:lumOff val="5000"/>
                </a:schemeClr>
              </a:solidFill>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 xmlns:a16="http://schemas.microsoft.com/office/drawing/2014/main" id="{4BFC41E5-B144-4672-BFD4-F54938A37F23}"/>
              </a:ext>
            </a:extLst>
          </p:cNvPr>
          <p:cNvSpPr/>
          <p:nvPr/>
        </p:nvSpPr>
        <p:spPr>
          <a:xfrm>
            <a:off x="7151823" y="2081614"/>
            <a:ext cx="1993609" cy="523220"/>
          </a:xfrm>
          <a:prstGeom prst="rect">
            <a:avLst/>
          </a:prstGeom>
          <a:solidFill>
            <a:schemeClr val="tx1">
              <a:lumMod val="95000"/>
              <a:lumOff val="5000"/>
            </a:schemeClr>
          </a:solidFill>
        </p:spPr>
        <p:txBody>
          <a:bodyPr wrap="square">
            <a:spAutoFit/>
          </a:bodyPr>
          <a:lstStyle/>
          <a:p>
            <a:r>
              <a:rPr lang="zh-TW" altLang="en-US" sz="2800" b="1" dirty="0">
                <a:solidFill>
                  <a:schemeClr val="bg1"/>
                </a:solidFill>
                <a:latin typeface="Microsoft YaHei" panose="020B0503020204020204" pitchFamily="34" charset="-122"/>
                <a:ea typeface="Microsoft YaHei" panose="020B0503020204020204" pitchFamily="34" charset="-122"/>
              </a:rPr>
              <a:t>互 惠 赞 助</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9458" y="-89708"/>
            <a:ext cx="2593267" cy="2255356"/>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5994" y="-305287"/>
            <a:ext cx="3487234" cy="3032837"/>
          </a:xfrm>
          <a:prstGeom prst="rect">
            <a:avLst/>
          </a:prstGeom>
        </p:spPr>
      </p:pic>
      <p:sp>
        <p:nvSpPr>
          <p:cNvPr id="4" name="文字方塊 3"/>
          <p:cNvSpPr txBox="1"/>
          <p:nvPr/>
        </p:nvSpPr>
        <p:spPr>
          <a:xfrm>
            <a:off x="-888510" y="-102748"/>
            <a:ext cx="6561900" cy="1077218"/>
          </a:xfrm>
          <a:prstGeom prst="rect">
            <a:avLst/>
          </a:prstGeom>
          <a:noFill/>
        </p:spPr>
        <p:txBody>
          <a:bodyPr wrap="square" rtlCol="0">
            <a:spAutoFit/>
          </a:bodyPr>
          <a:lstStyle/>
          <a:p>
            <a:pPr algn="ctr"/>
            <a:r>
              <a:rPr lang="en-US" altLang="zh-TW" sz="2400" dirty="0" smtClean="0">
                <a:latin typeface="Adobe 繁黑體 Std B" panose="020B0700000000000000" pitchFamily="34" charset="-120"/>
                <a:ea typeface="Adobe 繁黑體 Std B" panose="020B0700000000000000" pitchFamily="34" charset="-120"/>
              </a:rPr>
              <a:t/>
            </a:r>
            <a:br>
              <a:rPr lang="en-US" altLang="zh-TW" sz="2400" dirty="0" smtClean="0">
                <a:latin typeface="Adobe 繁黑體 Std B" panose="020B0700000000000000" pitchFamily="34" charset="-120"/>
                <a:ea typeface="Adobe 繁黑體 Std B" panose="020B0700000000000000" pitchFamily="34" charset="-120"/>
              </a:rPr>
            </a:br>
            <a:r>
              <a:rPr lang="zh-CN" altLang="en-US" sz="4000" b="1" dirty="0">
                <a:latin typeface="Microsoft YaHei" panose="020B0503020204020204" pitchFamily="34" charset="-122"/>
                <a:ea typeface="Microsoft YaHei" panose="020B0503020204020204" pitchFamily="34" charset="-122"/>
              </a:rPr>
              <a:t>电商布局时装周</a:t>
            </a:r>
            <a:endParaRPr lang="zh-TW" altLang="en-US" sz="4000" b="1" dirty="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3549952"/>
            <a:ext cx="7021736" cy="3245386"/>
          </a:xfrm>
          <a:prstGeom prst="rect">
            <a:avLst/>
          </a:prstGeom>
        </p:spPr>
      </p:pic>
      <p:sp>
        <p:nvSpPr>
          <p:cNvPr id="6" name="矩形 5"/>
          <p:cNvSpPr/>
          <p:nvPr/>
        </p:nvSpPr>
        <p:spPr>
          <a:xfrm>
            <a:off x="7131938" y="3490071"/>
            <a:ext cx="5021961" cy="3323987"/>
          </a:xfrm>
          <a:prstGeom prst="rect">
            <a:avLst/>
          </a:prstGeom>
        </p:spPr>
        <p:txBody>
          <a:bodyPr wrap="square">
            <a:spAutoFit/>
          </a:bodyPr>
          <a:lstStyle/>
          <a:p>
            <a:r>
              <a:rPr lang="en-US" altLang="zh-TW" dirty="0"/>
              <a:t>“Our joint sponsorship of the BFC/GQ Designer Menswear Fund with </a:t>
            </a:r>
            <a:r>
              <a:rPr lang="en-US" altLang="zh-TW" dirty="0" err="1"/>
              <a:t>Ruyi</a:t>
            </a:r>
            <a:r>
              <a:rPr lang="en-US" altLang="zh-TW" dirty="0"/>
              <a:t> is a great example of how JD is working with partners both inside and out of China to build new links in the global fashion industry. The UK is now increasingly recognized by Chinese people as a global fashion center and JD is proud to serve as the most convenient channel for British designers to reach China’s many discerning fashion consumers</a:t>
            </a:r>
            <a:r>
              <a:rPr lang="en-US" altLang="zh-TW" dirty="0" smtClean="0"/>
              <a:t>.”   </a:t>
            </a:r>
            <a:br>
              <a:rPr lang="en-US" altLang="zh-TW" dirty="0" smtClean="0"/>
            </a:br>
            <a:r>
              <a:rPr lang="zh-CN" altLang="en-US" sz="1200" b="1" dirty="0">
                <a:latin typeface="Microsoft YaHei" panose="020B0503020204020204" pitchFamily="34" charset="-122"/>
                <a:ea typeface="Microsoft YaHei" panose="020B0503020204020204" pitchFamily="34" charset="-122"/>
              </a:rPr>
              <a:t>左起：如意国际集团执行总裁</a:t>
            </a:r>
            <a:r>
              <a:rPr lang="en-US" altLang="zh-CN" sz="1200" b="1" dirty="0">
                <a:latin typeface="Microsoft YaHei" panose="020B0503020204020204" pitchFamily="34" charset="-122"/>
                <a:ea typeface="Microsoft YaHei" panose="020B0503020204020204" pitchFamily="34" charset="-122"/>
              </a:rPr>
              <a:t>Francis </a:t>
            </a:r>
            <a:r>
              <a:rPr lang="en-US" altLang="zh-CN" sz="1200" b="1" dirty="0" err="1">
                <a:latin typeface="Microsoft YaHei" panose="020B0503020204020204" pitchFamily="34" charset="-122"/>
                <a:ea typeface="Microsoft YaHei" panose="020B0503020204020204" pitchFamily="34" charset="-122"/>
              </a:rPr>
              <a:t>Srun</a:t>
            </a:r>
            <a:r>
              <a:rPr lang="zh-CN" altLang="en-US" sz="1200" b="1" dirty="0">
                <a:latin typeface="Microsoft YaHei" panose="020B0503020204020204" pitchFamily="34" charset="-122"/>
                <a:ea typeface="Microsoft YaHei" panose="020B0503020204020204" pitchFamily="34" charset="-122"/>
              </a:rPr>
              <a:t>，京东集团副总裁、京东商城时尚生活事业群国际业务拓展部总裁丁霞，英国时装协会形像大使大卫</a:t>
            </a:r>
            <a:r>
              <a:rPr lang="en-US" altLang="zh-CN" sz="1200" b="1" dirty="0">
                <a:latin typeface="Microsoft YaHei" panose="020B0503020204020204" pitchFamily="34" charset="-122"/>
                <a:ea typeface="Microsoft YaHei" panose="020B0503020204020204" pitchFamily="34" charset="-122"/>
              </a:rPr>
              <a:t>·</a:t>
            </a:r>
            <a:r>
              <a:rPr lang="zh-CN" altLang="en-US" sz="1200" b="1" dirty="0">
                <a:latin typeface="Microsoft YaHei" panose="020B0503020204020204" pitchFamily="34" charset="-122"/>
                <a:ea typeface="Microsoft YaHei" panose="020B0503020204020204" pitchFamily="34" charset="-122"/>
              </a:rPr>
              <a:t>贝克汉姆，英国时装协会男装主席兼英国版</a:t>
            </a:r>
            <a:r>
              <a:rPr lang="en-US" altLang="zh-CN" sz="1200" b="1" dirty="0">
                <a:latin typeface="Microsoft YaHei" panose="020B0503020204020204" pitchFamily="34" charset="-122"/>
                <a:ea typeface="Microsoft YaHei" panose="020B0503020204020204" pitchFamily="34" charset="-122"/>
              </a:rPr>
              <a:t>《GQ》</a:t>
            </a:r>
            <a:r>
              <a:rPr lang="zh-CN" altLang="en-US" sz="1200" b="1" dirty="0">
                <a:latin typeface="Microsoft YaHei" panose="020B0503020204020204" pitchFamily="34" charset="-122"/>
                <a:ea typeface="Microsoft YaHei" panose="020B0503020204020204" pitchFamily="34" charset="-122"/>
              </a:rPr>
              <a:t>杂志主编</a:t>
            </a:r>
            <a:r>
              <a:rPr lang="en-US" altLang="zh-CN" sz="1200" b="1" dirty="0">
                <a:latin typeface="Microsoft YaHei" panose="020B0503020204020204" pitchFamily="34" charset="-122"/>
                <a:ea typeface="Microsoft YaHei" panose="020B0503020204020204" pitchFamily="34" charset="-122"/>
              </a:rPr>
              <a:t>Dylan Jones</a:t>
            </a:r>
            <a:r>
              <a:rPr lang="zh-CN" altLang="en-US" sz="1200" b="1" dirty="0">
                <a:latin typeface="Microsoft YaHei" panose="020B0503020204020204" pitchFamily="34" charset="-122"/>
                <a:ea typeface="Microsoft YaHei" panose="020B0503020204020204" pitchFamily="34" charset="-122"/>
              </a:rPr>
              <a:t>，英国时装协会首席执行官</a:t>
            </a:r>
            <a:r>
              <a:rPr lang="en-US" altLang="zh-CN" sz="1200" b="1" dirty="0">
                <a:latin typeface="Microsoft YaHei" panose="020B0503020204020204" pitchFamily="34" charset="-122"/>
                <a:ea typeface="Microsoft YaHei" panose="020B0503020204020204" pitchFamily="34" charset="-122"/>
              </a:rPr>
              <a:t>Caroline Rush</a:t>
            </a:r>
            <a:endParaRPr lang="zh-TW" altLang="en-US" sz="1200" b="1" dirty="0">
              <a:latin typeface="Microsoft YaHei" panose="020B0503020204020204" pitchFamily="34" charset="-122"/>
              <a:ea typeface="Microsoft YaHei" panose="020B0503020204020204" pitchFamily="34" charset="-122"/>
            </a:endParaRPr>
          </a:p>
        </p:txBody>
      </p:sp>
      <p:sp>
        <p:nvSpPr>
          <p:cNvPr id="14" name="矩形 13"/>
          <p:cNvSpPr/>
          <p:nvPr/>
        </p:nvSpPr>
        <p:spPr>
          <a:xfrm>
            <a:off x="32640" y="1181747"/>
            <a:ext cx="7096970" cy="2308324"/>
          </a:xfrm>
          <a:prstGeom prst="rect">
            <a:avLst/>
          </a:prstGeom>
        </p:spPr>
        <p:txBody>
          <a:bodyPr wrap="square">
            <a:spAutoFit/>
          </a:bodyPr>
          <a:lstStyle/>
          <a:p>
            <a:r>
              <a:rPr lang="zh-TW" altLang="en-US" dirty="0"/>
              <a:t> “We are delighted that JD.com are extending their support of the British Fashion Council Vogue Designer Fashion fund into 2019. This collaboration takes us into the second year of our valued partnership with JD.com which allows our British designer businesses to engage with over 300 million Chinese consumers, enabling them the vital opportunity of increasing their global footprint in China.”</a:t>
            </a:r>
          </a:p>
          <a:p>
            <a:endParaRPr lang="zh-TW" altLang="en-US" dirty="0"/>
          </a:p>
          <a:p>
            <a:r>
              <a:rPr lang="zh-TW" altLang="en-US" dirty="0"/>
              <a:t>    – Caroline Rush CBE, Chief Executive British Fashion Council</a:t>
            </a:r>
          </a:p>
        </p:txBody>
      </p:sp>
      <p:sp>
        <p:nvSpPr>
          <p:cNvPr id="12" name="文字方塊 11"/>
          <p:cNvSpPr txBox="1"/>
          <p:nvPr/>
        </p:nvSpPr>
        <p:spPr>
          <a:xfrm>
            <a:off x="2583533" y="153021"/>
            <a:ext cx="6561900" cy="769441"/>
          </a:xfrm>
          <a:prstGeom prst="rect">
            <a:avLst/>
          </a:prstGeom>
          <a:noFill/>
        </p:spPr>
        <p:txBody>
          <a:bodyPr wrap="square" rtlCol="0">
            <a:spAutoFit/>
          </a:bodyPr>
          <a:lstStyle/>
          <a:p>
            <a:pPr algn="ctr"/>
            <a:r>
              <a:rPr lang="en-US" altLang="zh-TW" sz="2400" dirty="0" smtClean="0">
                <a:latin typeface="Adobe 繁黑體 Std B" panose="020B0700000000000000" pitchFamily="34" charset="-120"/>
                <a:ea typeface="Adobe 繁黑體 Std B" panose="020B0700000000000000" pitchFamily="34" charset="-120"/>
              </a:rPr>
              <a:t/>
            </a:r>
            <a:br>
              <a:rPr lang="en-US" altLang="zh-TW" sz="2400" dirty="0" smtClean="0">
                <a:latin typeface="Adobe 繁黑體 Std B" panose="020B0700000000000000" pitchFamily="34" charset="-120"/>
                <a:ea typeface="Adobe 繁黑體 Std B" panose="020B0700000000000000" pitchFamily="34" charset="-120"/>
              </a:rPr>
            </a:br>
            <a:r>
              <a:rPr lang="zh-CN" altLang="en-US" sz="2000" dirty="0">
                <a:latin typeface="Microsoft YaHei" panose="020B0503020204020204" pitchFamily="34" charset="-122"/>
                <a:ea typeface="Microsoft YaHei" panose="020B0503020204020204" pitchFamily="34" charset="-122"/>
              </a:rPr>
              <a:t>产业分析系列一</a:t>
            </a:r>
            <a:endParaRPr lang="zh-TW"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2194414"/>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lide(fromBottom)">
                                      <p:cBhvr>
                                        <p:cTn id="7" dur="500"/>
                                        <p:tgtEl>
                                          <p:spTgt spid="24"/>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3"/>
                                        </p:tgtEl>
                                        <p:attrNameLst>
                                          <p:attrName>ppt_y</p:attrName>
                                        </p:attrNameLst>
                                      </p:cBhvr>
                                      <p:tavLst>
                                        <p:tav tm="0">
                                          <p:val>
                                            <p:strVal val="#ppt_y"/>
                                          </p:val>
                                        </p:tav>
                                        <p:tav tm="100000">
                                          <p:val>
                                            <p:strVal val="#ppt_y"/>
                                          </p:val>
                                        </p:tav>
                                      </p:tavLst>
                                    </p:anim>
                                    <p:anim calcmode="lin" valueType="num">
                                      <p:cBhvr>
                                        <p:cTn id="13"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3"/>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Lst>
  </p:timing>
</p:sld>
</file>

<file path=ppt/theme/theme1.xml><?xml version="1.0" encoding="utf-8"?>
<a:theme xmlns:a="http://schemas.openxmlformats.org/drawingml/2006/main" name="千图海量PPT模板www.58pic.com​​">
  <a:themeElements>
    <a:clrScheme name="自定义 9">
      <a:dk1>
        <a:sysClr val="windowText" lastClr="000000"/>
      </a:dk1>
      <a:lt1>
        <a:sysClr val="window" lastClr="FFFFFF"/>
      </a:lt1>
      <a:dk2>
        <a:srgbClr val="000000"/>
      </a:dk2>
      <a:lt2>
        <a:srgbClr val="F8F8F8"/>
      </a:lt2>
      <a:accent1>
        <a:srgbClr val="5F5F5F"/>
      </a:accent1>
      <a:accent2>
        <a:srgbClr val="4D4D4D"/>
      </a:accent2>
      <a:accent3>
        <a:srgbClr val="5F5F5F"/>
      </a:accent3>
      <a:accent4>
        <a:srgbClr val="969696"/>
      </a:accent4>
      <a:accent5>
        <a:srgbClr val="5F5F5F"/>
      </a:accent5>
      <a:accent6>
        <a:srgbClr val="5F5F5F"/>
      </a:accent6>
      <a:hlink>
        <a:srgbClr val="5F5F5F"/>
      </a:hlink>
      <a:folHlink>
        <a:srgbClr val="919191"/>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3342</TotalTime>
  <Words>1123</Words>
  <Application>Microsoft Office PowerPoint</Application>
  <PresentationFormat>寬螢幕</PresentationFormat>
  <Paragraphs>79</Paragraphs>
  <Slides>18</Slides>
  <Notes>10</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18</vt:i4>
      </vt:variant>
    </vt:vector>
  </HeadingPairs>
  <TitlesOfParts>
    <vt:vector size="28" baseType="lpstr">
      <vt:lpstr>Adobe 黑体 Std R</vt:lpstr>
      <vt:lpstr>Adobe 繁黑體 Std B</vt:lpstr>
      <vt:lpstr>等线</vt:lpstr>
      <vt:lpstr>等线 Light</vt:lpstr>
      <vt:lpstr>Microsoft YaHei</vt:lpstr>
      <vt:lpstr>Microsoft YaHei</vt:lpstr>
      <vt:lpstr>新細明體</vt:lpstr>
      <vt:lpstr>Arial</vt:lpstr>
      <vt:lpstr>Times New Roman</vt:lpstr>
      <vt:lpstr>千图海量PPT模板www.58pic.com​​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Innodesigner101 簡報及提案</dc:subject>
  <dc:creator>sc101@knoviagroup.com</dc:creator>
  <cp:keywords>textile; fashion; fabric; smartwear; knited wear</cp:keywords>
  <cp:lastModifiedBy>User</cp:lastModifiedBy>
  <cp:revision>228</cp:revision>
  <dcterms:created xsi:type="dcterms:W3CDTF">2018-05-02T06:43:07Z</dcterms:created>
  <dcterms:modified xsi:type="dcterms:W3CDTF">2019-06-03T02:36:49Z</dcterms:modified>
  <cp:category>apparel</cp:category>
</cp:coreProperties>
</file>